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media/image45.jpg" ContentType="image/jpg"/>
  <Override PartName="/ppt/media/image46.jpg" ContentType="image/jpg"/>
  <Override PartName="/ppt/media/image47.jpg" ContentType="image/jpg"/>
  <Override PartName="/ppt/media/image6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7" r:id="rId1"/>
  </p:sldMasterIdLst>
  <p:notesMasterIdLst>
    <p:notesMasterId r:id="rId69"/>
  </p:notesMasterIdLst>
  <p:sldIdLst>
    <p:sldId id="301" r:id="rId2"/>
    <p:sldId id="289" r:id="rId3"/>
    <p:sldId id="298" r:id="rId4"/>
    <p:sldId id="299" r:id="rId5"/>
    <p:sldId id="300" r:id="rId6"/>
    <p:sldId id="257" r:id="rId7"/>
    <p:sldId id="304" r:id="rId8"/>
    <p:sldId id="290" r:id="rId9"/>
    <p:sldId id="260" r:id="rId10"/>
    <p:sldId id="261" r:id="rId11"/>
    <p:sldId id="262" r:id="rId12"/>
    <p:sldId id="271" r:id="rId13"/>
    <p:sldId id="263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303" r:id="rId36"/>
    <p:sldId id="291" r:id="rId37"/>
    <p:sldId id="265" r:id="rId38"/>
    <p:sldId id="264" r:id="rId39"/>
    <p:sldId id="306" r:id="rId40"/>
    <p:sldId id="4076" r:id="rId41"/>
    <p:sldId id="293" r:id="rId42"/>
    <p:sldId id="302" r:id="rId43"/>
    <p:sldId id="307" r:id="rId44"/>
    <p:sldId id="305" r:id="rId45"/>
    <p:sldId id="4077" r:id="rId46"/>
    <p:sldId id="4095" r:id="rId47"/>
    <p:sldId id="4096" r:id="rId48"/>
    <p:sldId id="4097" r:id="rId49"/>
    <p:sldId id="4098" r:id="rId50"/>
    <p:sldId id="4094" r:id="rId51"/>
    <p:sldId id="4099" r:id="rId52"/>
    <p:sldId id="4109" r:id="rId53"/>
    <p:sldId id="4110" r:id="rId54"/>
    <p:sldId id="4101" r:id="rId55"/>
    <p:sldId id="4102" r:id="rId56"/>
    <p:sldId id="4103" r:id="rId57"/>
    <p:sldId id="4104" r:id="rId58"/>
    <p:sldId id="4111" r:id="rId59"/>
    <p:sldId id="4113" r:id="rId60"/>
    <p:sldId id="4107" r:id="rId61"/>
    <p:sldId id="4114" r:id="rId62"/>
    <p:sldId id="4115" r:id="rId63"/>
    <p:sldId id="4116" r:id="rId64"/>
    <p:sldId id="4105" r:id="rId65"/>
    <p:sldId id="4112" r:id="rId66"/>
    <p:sldId id="4093" r:id="rId67"/>
    <p:sldId id="4092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8BCF"/>
    <a:srgbClr val="41ACC5"/>
    <a:srgbClr val="315390"/>
    <a:srgbClr val="419DD6"/>
    <a:srgbClr val="00FB92"/>
    <a:srgbClr val="41D4CF"/>
    <a:srgbClr val="009051"/>
    <a:srgbClr val="008F00"/>
    <a:srgbClr val="00FA00"/>
    <a:srgbClr val="2A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10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24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9B82B-7153-4CA5-80E1-8C23BF8A755B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E4478-3346-4600-AFD6-274B01B988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751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şlık Slaydı">
    <p:bg>
      <p:bgPr>
        <a:blipFill dpi="0" rotWithShape="1">
          <a:blip r:embed="rId2">
            <a:lum/>
          </a:blip>
          <a:srcRect/>
          <a:stretch>
            <a:fillRect l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3DAD1A0F-A840-D903-2AC1-7AF96D3481C6}"/>
              </a:ext>
            </a:extLst>
          </p:cNvPr>
          <p:cNvSpPr txBox="1"/>
          <p:nvPr userDrawn="1"/>
        </p:nvSpPr>
        <p:spPr>
          <a:xfrm>
            <a:off x="813076" y="1340655"/>
            <a:ext cx="6117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 MİKRODENETLEYİCİLER VE PROGRAMLAMA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28BE871-4DAE-00B7-FD6A-D16231ACB481}"/>
              </a:ext>
            </a:extLst>
          </p:cNvPr>
          <p:cNvSpPr txBox="1"/>
          <p:nvPr userDrawn="1"/>
        </p:nvSpPr>
        <p:spPr>
          <a:xfrm>
            <a:off x="806174" y="804735"/>
            <a:ext cx="6268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cap="none" spc="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MİKRODENETLEYİCİ VE KODLAMA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AB10F8D-91B4-08A5-53BE-1FC5AD02733E}"/>
              </a:ext>
            </a:extLst>
          </p:cNvPr>
          <p:cNvSpPr txBox="1"/>
          <p:nvPr userDrawn="1"/>
        </p:nvSpPr>
        <p:spPr>
          <a:xfrm>
            <a:off x="6868464" y="3136612"/>
            <a:ext cx="2842232" cy="58477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Kamer ŞAHİN</a:t>
            </a:r>
            <a:br>
              <a:rPr lang="tr-TR" sz="16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6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www.kamersahin.com.tr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4AEC11-360F-3BEB-68B6-B8D71F03A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4" y="1753465"/>
            <a:ext cx="5507133" cy="400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77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9B3483-153B-22D1-F5D5-3EA71CD1C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80" y="1167738"/>
            <a:ext cx="10168820" cy="5229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D472A6B-3E5D-77C8-B962-7F3C83379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9C8F442-AE5A-41F7-1089-9F69B64B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B1BA-86F6-984A-9E62-89D6C783B789}" type="datetime1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B0D1F6-1B96-3139-5672-881ECFE2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16B7D1A-44D7-92A8-5821-BF1DC274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770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1DA9DE6-0A28-A269-4274-DDDC06043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06061"/>
            <a:ext cx="2628900" cy="4970902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17E238F-55A9-E84A-13A2-9A9AC26EF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06061"/>
            <a:ext cx="7734300" cy="49709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388B92-473E-97F8-343C-EA8BC652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2AAB-3543-A249-9C01-6A8D03299C88}" type="datetime1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1F643A7-B945-6BDB-54C7-A370EB7F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65829FC-283F-0715-3890-4D25F4C0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875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87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AE4E85-69C8-AB18-288D-486B00C0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80" y="1167738"/>
            <a:ext cx="1016882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752A21-81FF-C5FA-0A88-9E8518E9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980" y="1624693"/>
            <a:ext cx="10168819" cy="455227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spcBef>
                <a:spcPts val="40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spcBef>
                <a:spcPts val="400"/>
              </a:spcBef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spcBef>
                <a:spcPts val="400"/>
              </a:spcBef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4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823A30B-E45F-1A5D-61FF-96CF0AD91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BE3D-73BA-5941-A1C6-76CF51DF3A97}" type="datetime1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60B4F0-D821-9FC0-EA2F-8C2ECC0BE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AE349C9-80CC-5EA5-FF50-6CE73AAA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359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A99366-5B51-26EE-057A-72A21AB2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52330"/>
            <a:ext cx="10515600" cy="331014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FF6F1B8-6B69-D4A4-E988-3CD22F665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89827D-54C5-AEC3-3D6B-766B68F5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3CF91-A8DB-CC4D-96CC-0AA771CB7016}" type="datetime1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FDA3CBD-93D9-846B-2A25-01D3337BA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E47F65D-64E3-B6DD-6A31-BF433FD3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3089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745FCF-3DD4-5BB8-95C6-2B7746AF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80" y="1167738"/>
            <a:ext cx="10168820" cy="5229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7E198A-7E74-376C-C727-4DAB54968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32F796B-82C1-83EC-5B70-2F20F12BC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8AA255B-5DF3-E87D-DF98-BB266F6C1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9779-0F6E-EB48-9763-3C51BE1008BF}" type="datetime1">
              <a:rPr lang="tr-TR" smtClean="0"/>
              <a:t>26.12.2022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FAF1D21-7266-9BEC-C989-B99536A3D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EE1A797-C280-FCBB-5510-DEE60AE6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069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A579F-A13D-2DE0-A76A-12E9A77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A34B680-5311-D78F-2786-516D80681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53F3062-C2CF-5766-1C8F-2066EC364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4EA3756-1461-443E-5D04-F4502422E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8B27BA8-7A76-4571-B406-E3237345B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7D6230B-FBA9-A66C-AAE4-3A0DA6FA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C91D-6332-D74B-A683-083BAFC8F4CE}" type="datetime1">
              <a:rPr lang="tr-TR" smtClean="0"/>
              <a:t>26.12.2022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8176754-67EE-C07B-D014-1AF8D35B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A12BBAE-18A2-CEC3-1C9B-1E92872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708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9B4C51-657B-4A27-F8AB-88198BB89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80" y="1167738"/>
            <a:ext cx="10168820" cy="52295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9188F4C-7158-DC89-EC05-ACACD968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4E49-BC5F-A64E-93BC-8223FA8C76D4}" type="datetime1">
              <a:rPr lang="tr-TR" smtClean="0"/>
              <a:t>26.12.2022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80373B1-93EA-65DE-072E-29419E6E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935AF03-8C36-2F85-DA52-3E567D3D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23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F4E9107-AC42-77FE-6B09-1E34E188B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7BF7-DB9A-064E-B9C0-13632F8B4098}" type="datetime1">
              <a:rPr lang="tr-TR" smtClean="0"/>
              <a:t>26.12.2022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A7A6DA7-E29A-7EBE-20FC-7901BE47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E03A546-9540-4A65-1E3B-7BDA652DD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159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0DC941-1F3E-497C-984A-465FAEF3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1642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FD7525-C16E-2DED-964A-7D42B9161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16420"/>
            <a:ext cx="6172200" cy="45446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58A6974-F4FD-1E47-08EA-5B6818F56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16620"/>
            <a:ext cx="3932237" cy="29523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6621E0E-EF20-9B13-5FAE-711691B4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83FC-91AC-5540-8FED-5637E627B034}" type="datetime1">
              <a:rPr lang="tr-TR" smtClean="0"/>
              <a:t>26.12.2022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C117729-10D1-1951-6730-6580F222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C85BED0-7898-7346-806C-460A7496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011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B39950-4D16-0A01-AE81-9A37BE8AD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908" y="1176270"/>
            <a:ext cx="3935413" cy="15470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E7BB8E3-4FA4-64D8-4FEE-522F01D80E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76270"/>
            <a:ext cx="6172200" cy="46847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75D0E57-CCDF-8238-B37C-3B47D18B2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908" y="2862471"/>
            <a:ext cx="3932237" cy="29719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E03122A-6FE2-ED1D-B02C-64265B06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A50AC-0C5E-4949-AAE0-5991DD949B98}" type="datetime1">
              <a:rPr lang="tr-TR" smtClean="0"/>
              <a:t>26.12.2022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B59E1E0-4CA7-EA9C-2467-CD26FFA5B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5117CA2-CE60-C08B-BABE-AA7E6C61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241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4160197-DFEE-CFCB-4DCE-30030C1AC3F4}"/>
              </a:ext>
            </a:extLst>
          </p:cNvPr>
          <p:cNvSpPr/>
          <p:nvPr userDrawn="1"/>
        </p:nvSpPr>
        <p:spPr>
          <a:xfrm>
            <a:off x="10885800" y="6304912"/>
            <a:ext cx="468000" cy="46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77321CC-F924-3AD7-4B22-28FAFC88B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4980" y="1825625"/>
            <a:ext cx="101688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B4472AA-66C2-7B75-9691-4AB01F937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891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FF79B-C05C-1646-872D-5CBFE5FF0E5D}" type="datetime1">
              <a:rPr lang="tr-TR" smtClean="0"/>
              <a:t>26.12.2022</a:t>
            </a:fld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EC6784-63B4-7AB8-B95E-0E4425F90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154" y="6356349"/>
            <a:ext cx="5466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C2F0997-A046-EA4C-B22D-22CDB4A09883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4C7AB549-BFF4-A385-82FA-6211EE205DE2}"/>
              </a:ext>
            </a:extLst>
          </p:cNvPr>
          <p:cNvSpPr txBox="1"/>
          <p:nvPr userDrawn="1"/>
        </p:nvSpPr>
        <p:spPr>
          <a:xfrm>
            <a:off x="1283804" y="445105"/>
            <a:ext cx="3224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</a:rPr>
              <a:t>MİKRODENETLEYİCİ VE KODLAMA</a:t>
            </a:r>
            <a:endParaRPr lang="en-US" sz="1600" b="1" dirty="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9" name="Group 44">
            <a:extLst>
              <a:ext uri="{FF2B5EF4-FFF2-40B4-BE49-F238E27FC236}">
                <a16:creationId xmlns:a16="http://schemas.microsoft.com/office/drawing/2014/main" id="{96D4F2F7-01C9-1AE7-8D50-8067E483B754}"/>
              </a:ext>
            </a:extLst>
          </p:cNvPr>
          <p:cNvGrpSpPr/>
          <p:nvPr userDrawn="1"/>
        </p:nvGrpSpPr>
        <p:grpSpPr>
          <a:xfrm>
            <a:off x="4342397" y="547707"/>
            <a:ext cx="7849603" cy="133350"/>
            <a:chOff x="4342397" y="547707"/>
            <a:chExt cx="7849603" cy="1333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227DE4C-1015-B0EF-6C08-7E180668EB92}"/>
                </a:ext>
              </a:extLst>
            </p:cNvPr>
            <p:cNvSpPr/>
            <p:nvPr/>
          </p:nvSpPr>
          <p:spPr>
            <a:xfrm>
              <a:off x="4342397" y="547707"/>
              <a:ext cx="133350" cy="1333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9">
              <a:extLst>
                <a:ext uri="{FF2B5EF4-FFF2-40B4-BE49-F238E27FC236}">
                  <a16:creationId xmlns:a16="http://schemas.microsoft.com/office/drawing/2014/main" id="{0A6508EF-4147-AD15-014E-789EB927F06F}"/>
                </a:ext>
              </a:extLst>
            </p:cNvPr>
            <p:cNvCxnSpPr>
              <a:cxnSpLocks/>
            </p:cNvCxnSpPr>
            <p:nvPr/>
          </p:nvCxnSpPr>
          <p:spPr>
            <a:xfrm>
              <a:off x="4475747" y="606339"/>
              <a:ext cx="77162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Alt Bilgi Yer Tutucusu 13">
            <a:extLst>
              <a:ext uri="{FF2B5EF4-FFF2-40B4-BE49-F238E27FC236}">
                <a16:creationId xmlns:a16="http://schemas.microsoft.com/office/drawing/2014/main" id="{0F6F3C73-7DC8-7F14-AF7D-4EBA91788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678" y="6356350"/>
            <a:ext cx="891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tr-TR" dirty="0" err="1"/>
              <a:t>Sultangazi</a:t>
            </a:r>
            <a:r>
              <a:rPr lang="tr-TR" dirty="0"/>
              <a:t> Mesleki ve Teknik Anadolu Lisesi – Kamer ŞAHİN – </a:t>
            </a:r>
            <a:r>
              <a:rPr lang="tr-TR" dirty="0" err="1"/>
              <a:t>www.kamersahin.com.tr</a:t>
            </a:r>
            <a:endParaRPr lang="tr-TR" dirty="0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650795F8-1DC9-C385-A471-2B3DA29B6DB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26269"/>
            <a:ext cx="1465213" cy="1465213"/>
          </a:xfrm>
          <a:prstGeom prst="rect">
            <a:avLst/>
          </a:prstGeom>
        </p:spPr>
      </p:pic>
      <p:sp>
        <p:nvSpPr>
          <p:cNvPr id="5" name="Başlık Yer Tutucusu 4">
            <a:extLst>
              <a:ext uri="{FF2B5EF4-FFF2-40B4-BE49-F238E27FC236}">
                <a16:creationId xmlns:a16="http://schemas.microsoft.com/office/drawing/2014/main" id="{C5B34BB2-6EF6-0026-CE14-0C09F242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385100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arduino.cc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46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09725" y="993899"/>
            <a:ext cx="86439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Arduino, tek başına bir mikroişlemci veya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değildir. Üzerinde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Atmel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firmasının ürettiği, 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Atmega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isimli  8 ve 32 bit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mikrodenetleyicileri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 bulunur. 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DUE gibi gelişmiş kartlarda 32 bit ARM türü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kullanılır.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 üzerinde USB girişi,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Vcc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besleme girişi,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düğmesi, Kristal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kontrollu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Osilatör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Analog ve Dijital girişler ve çıkışlar  bulunur.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Dijital uçlar, basit komutlarla  giriş ve çıkış olarak programlanabilir.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Giriş olarak programlanmış uçlara,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potansiyometre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buton ve çeşitli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sensörler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bağlanabilir.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Çıkış olarak programlanmış uçlara, LED, röle, dc motor,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servo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motor ve step motor gibi çeşitli çıkış elemanları bağlanabilir.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Çıkış olarak kullanılacak uçlara bağlanan cihazlar </a:t>
            </a:r>
            <a:r>
              <a:rPr lang="tr-TR" b="1" i="1" u="sng" dirty="0">
                <a:latin typeface="Arial" panose="020B0604020202020204" pitchFamily="34" charset="0"/>
                <a:cs typeface="Arial" panose="020B0604020202020204" pitchFamily="34" charset="0"/>
              </a:rPr>
              <a:t>fazla akım çekiyorsa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çeşitli yardımcı devreler kullanılarak bağlanmalıdır. 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 halde Arduino çıkışları zarar görebilir!!!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3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6" name="6 Dikdörtgen"/>
          <p:cNvSpPr/>
          <p:nvPr/>
        </p:nvSpPr>
        <p:spPr>
          <a:xfrm>
            <a:off x="1812005" y="785795"/>
            <a:ext cx="8942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kartına, USB kablosu kullanılarak program yüklenir. Bu sırada besleme USB kablosundan alınır.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kartı, devre ile beraber kullanılacak ise ayrı bir harici DC besleme kullanılır.</a:t>
            </a:r>
          </a:p>
        </p:txBody>
      </p:sp>
      <p:grpSp>
        <p:nvGrpSpPr>
          <p:cNvPr id="7" name="13 Grup"/>
          <p:cNvGrpSpPr/>
          <p:nvPr/>
        </p:nvGrpSpPr>
        <p:grpSpPr>
          <a:xfrm>
            <a:off x="1853453" y="1875551"/>
            <a:ext cx="8547395" cy="3460571"/>
            <a:chOff x="329448" y="2000240"/>
            <a:chExt cx="8547395" cy="3460573"/>
          </a:xfrm>
        </p:grpSpPr>
        <p:pic>
          <p:nvPicPr>
            <p:cNvPr id="8" name="7 Resim" descr="USB_konektory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448" y="2000240"/>
              <a:ext cx="4451218" cy="2714644"/>
            </a:xfrm>
            <a:prstGeom prst="rect">
              <a:avLst/>
            </a:prstGeom>
          </p:spPr>
        </p:pic>
        <p:pic>
          <p:nvPicPr>
            <p:cNvPr id="9" name="8 Resim" descr="arduino9vcable1_larg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066" y="2014095"/>
              <a:ext cx="3804777" cy="2714644"/>
            </a:xfrm>
            <a:prstGeom prst="rect">
              <a:avLst/>
            </a:prstGeom>
          </p:spPr>
        </p:pic>
        <p:sp>
          <p:nvSpPr>
            <p:cNvPr id="10" name="10 Metin kutusu"/>
            <p:cNvSpPr txBox="1"/>
            <p:nvPr/>
          </p:nvSpPr>
          <p:spPr>
            <a:xfrm>
              <a:off x="1652565" y="5153036"/>
              <a:ext cx="2571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USB Uçları</a:t>
              </a:r>
            </a:p>
          </p:txBody>
        </p:sp>
        <p:sp>
          <p:nvSpPr>
            <p:cNvPr id="12" name="11 Metin kutusu"/>
            <p:cNvSpPr txBox="1"/>
            <p:nvPr/>
          </p:nvSpPr>
          <p:spPr>
            <a:xfrm>
              <a:off x="5286380" y="5145676"/>
              <a:ext cx="2571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Harici 9V Besleme  Ucu</a:t>
              </a:r>
            </a:p>
          </p:txBody>
        </p:sp>
      </p:grpSp>
      <p:sp>
        <p:nvSpPr>
          <p:cNvPr id="13" name="12 Metin kutusu"/>
          <p:cNvSpPr txBox="1"/>
          <p:nvPr/>
        </p:nvSpPr>
        <p:spPr>
          <a:xfrm>
            <a:off x="1812005" y="5431429"/>
            <a:ext cx="864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kartları, 5V DC gerilim ile çalışırlar. USB portundan 5V alarak çalışırlar.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Harici besleme ile 9V DC gerilim verilir. Arduino üzerindeki 5V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regüle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bu gerilimi düşürür.</a:t>
            </a:r>
          </a:p>
        </p:txBody>
      </p:sp>
    </p:spTree>
    <p:extLst>
      <p:ext uri="{BB962C8B-B14F-4D97-AF65-F5344CB8AC3E}">
        <p14:creationId xmlns:p14="http://schemas.microsoft.com/office/powerpoint/2010/main" val="3621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6" name="7 Metin kutusu"/>
          <p:cNvSpPr txBox="1"/>
          <p:nvPr/>
        </p:nvSpPr>
        <p:spPr>
          <a:xfrm>
            <a:off x="3928141" y="6020314"/>
            <a:ext cx="416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UNO Kartın 9V Pille Harici Beslenmesi</a:t>
            </a:r>
          </a:p>
        </p:txBody>
      </p:sp>
      <p:pic>
        <p:nvPicPr>
          <p:cNvPr id="7" name="6 Resim" descr="ArduinoUNO_Running_From_1x9V_Batte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77" y="785795"/>
            <a:ext cx="7919719" cy="52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5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8" name="6 Metin kutusu"/>
          <p:cNvSpPr txBox="1"/>
          <p:nvPr/>
        </p:nvSpPr>
        <p:spPr>
          <a:xfrm>
            <a:off x="1812004" y="785795"/>
            <a:ext cx="535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Modelleri</a:t>
            </a:r>
          </a:p>
        </p:txBody>
      </p:sp>
      <p:sp>
        <p:nvSpPr>
          <p:cNvPr id="9" name="7 Metin kutusu"/>
          <p:cNvSpPr txBox="1"/>
          <p:nvPr/>
        </p:nvSpPr>
        <p:spPr>
          <a:xfrm>
            <a:off x="1812005" y="1274173"/>
            <a:ext cx="86417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kartlarının çeşitli modelleri bulunmaktadır. İnternetten bunlarla ilgili detaylı bilgi bulunabilir.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Slaytlarda, en çok kullanılan  Arduino UNO kartı anlatılacaktır. Diğer Arduino kartlar ile ilgili resimler ve kısa bilgiler verilecektir.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Arduino Kartlar ;</a:t>
            </a: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1-) Arduino UNO</a:t>
            </a:r>
          </a:p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2-) Arduino MICRO</a:t>
            </a:r>
          </a:p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3-) Arduino NANO</a:t>
            </a:r>
          </a:p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4-) Arduino MINI</a:t>
            </a:r>
          </a:p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5-) Arduino MEGA</a:t>
            </a:r>
          </a:p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6-) Arduino DUE</a:t>
            </a:r>
          </a:p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7-) Arduino LILYPAD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Ayrıca Arduino’ ya yardımcı SHIELD adı verilen diğer kartlarda  piyasalarda sıklıkla bulunmaktadır.</a:t>
            </a:r>
          </a:p>
        </p:txBody>
      </p:sp>
    </p:spTree>
    <p:extLst>
      <p:ext uri="{BB962C8B-B14F-4D97-AF65-F5344CB8AC3E}">
        <p14:creationId xmlns:p14="http://schemas.microsoft.com/office/powerpoint/2010/main" val="94201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1" y="785795"/>
            <a:ext cx="271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</a:rPr>
              <a:t>1-) ARDUINO UNO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1738286" y="1221033"/>
            <a:ext cx="4357719" cy="3802763"/>
            <a:chOff x="214282" y="1221028"/>
            <a:chExt cx="4357718" cy="3802763"/>
          </a:xfrm>
        </p:grpSpPr>
        <p:pic>
          <p:nvPicPr>
            <p:cNvPr id="8" name="7 Resim" descr="arduino-uno-rev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282" y="1221028"/>
              <a:ext cx="4357718" cy="3194249"/>
            </a:xfrm>
            <a:prstGeom prst="rect">
              <a:avLst/>
            </a:prstGeom>
          </p:spPr>
        </p:pic>
        <p:sp>
          <p:nvSpPr>
            <p:cNvPr id="9" name="9 Metin kutusu"/>
            <p:cNvSpPr txBox="1"/>
            <p:nvPr/>
          </p:nvSpPr>
          <p:spPr>
            <a:xfrm>
              <a:off x="1142977" y="4500571"/>
              <a:ext cx="3214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DIL Yapıya Sahip </a:t>
              </a:r>
              <a:r>
                <a:rPr lang="tr-TR" sz="14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Mikrodenetleyicili</a:t>
              </a:r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Arduino UNO Kartı</a:t>
              </a:r>
            </a:p>
          </p:txBody>
        </p:sp>
        <p:sp>
          <p:nvSpPr>
            <p:cNvPr id="10" name="11 Paralelkenar"/>
            <p:cNvSpPr/>
            <p:nvPr/>
          </p:nvSpPr>
          <p:spPr>
            <a:xfrm rot="9678520">
              <a:off x="2313629" y="2503926"/>
              <a:ext cx="1901893" cy="583106"/>
            </a:xfrm>
            <a:prstGeom prst="parallelogram">
              <a:avLst>
                <a:gd name="adj" fmla="val 0"/>
              </a:avLst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13 Metin kutusu"/>
          <p:cNvSpPr txBox="1"/>
          <p:nvPr/>
        </p:nvSpPr>
        <p:spPr>
          <a:xfrm>
            <a:off x="1812005" y="5300245"/>
            <a:ext cx="864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UNO, en çok kullanılan Arduino kartıdır. 8 bitlik bir karttır.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Bit’lik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ATmega328p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kullanılmıştır.</a:t>
            </a:r>
          </a:p>
        </p:txBody>
      </p:sp>
      <p:grpSp>
        <p:nvGrpSpPr>
          <p:cNvPr id="13" name="Grup 12"/>
          <p:cNvGrpSpPr/>
          <p:nvPr/>
        </p:nvGrpSpPr>
        <p:grpSpPr>
          <a:xfrm>
            <a:off x="6173994" y="1150582"/>
            <a:ext cx="4106092" cy="3887064"/>
            <a:chOff x="4649993" y="1150581"/>
            <a:chExt cx="4106092" cy="3887063"/>
          </a:xfrm>
        </p:grpSpPr>
        <p:pic>
          <p:nvPicPr>
            <p:cNvPr id="14" name="8 Resim" descr="Arduino_Uno_-_R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75525">
              <a:off x="4649993" y="1150581"/>
              <a:ext cx="4106092" cy="3357586"/>
            </a:xfrm>
            <a:prstGeom prst="rect">
              <a:avLst/>
            </a:prstGeom>
          </p:spPr>
        </p:pic>
        <p:sp>
          <p:nvSpPr>
            <p:cNvPr id="15" name="10 Metin kutusu"/>
            <p:cNvSpPr txBox="1"/>
            <p:nvPr/>
          </p:nvSpPr>
          <p:spPr>
            <a:xfrm>
              <a:off x="5072066" y="4514424"/>
              <a:ext cx="3500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SMD Yapıya Sahip </a:t>
              </a:r>
              <a:r>
                <a:rPr lang="tr-TR" sz="14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Mikrodenetleyicili</a:t>
              </a:r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Arduino UNO Kartı</a:t>
              </a:r>
            </a:p>
          </p:txBody>
        </p:sp>
        <p:sp>
          <p:nvSpPr>
            <p:cNvPr id="16" name="12 Paralelkenar"/>
            <p:cNvSpPr/>
            <p:nvPr/>
          </p:nvSpPr>
          <p:spPr>
            <a:xfrm rot="9678520">
              <a:off x="7121306" y="2889091"/>
              <a:ext cx="452819" cy="384141"/>
            </a:xfrm>
            <a:prstGeom prst="parallelogram">
              <a:avLst>
                <a:gd name="adj" fmla="val 0"/>
              </a:avLst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9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0" y="785795"/>
            <a:ext cx="314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2-) ARDUINO MICRO</a:t>
            </a:r>
          </a:p>
        </p:txBody>
      </p:sp>
      <p:sp>
        <p:nvSpPr>
          <p:cNvPr id="7" name="7 Dikdörtgen"/>
          <p:cNvSpPr/>
          <p:nvPr/>
        </p:nvSpPr>
        <p:spPr>
          <a:xfrm>
            <a:off x="1812005" y="1285865"/>
            <a:ext cx="86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Breadboard üzerine devre kurmak için veya gömülü devreler için geliştirilmiş, ATmega32U4 mikrodenetleyicisi kullanılarak tasarlanmış, 8 Bit’lik Arduino kartıdır.</a:t>
            </a:r>
          </a:p>
        </p:txBody>
      </p:sp>
      <p:sp>
        <p:nvSpPr>
          <p:cNvPr id="8" name="10 Metin kutusu"/>
          <p:cNvSpPr txBox="1"/>
          <p:nvPr/>
        </p:nvSpPr>
        <p:spPr>
          <a:xfrm>
            <a:off x="1812005" y="4728740"/>
            <a:ext cx="864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 Dijital G/Ç ucu vardır. Bu uçlardan 7 tanesi PWM çıkışlıdır. 12 tanesi de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giriş olarak kullanılabilir.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adı verilen bağlantı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ile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breadboarda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veya kendisi ile uyumlu tasarlanmış bir devreye bağlanabilir.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1738283" y="2071683"/>
            <a:ext cx="5715040" cy="2522355"/>
            <a:chOff x="214282" y="2071678"/>
            <a:chExt cx="5715040" cy="2522355"/>
          </a:xfrm>
        </p:grpSpPr>
        <p:pic>
          <p:nvPicPr>
            <p:cNvPr id="10" name="8 Resim" descr="1844170b74cbd0f38269b1fc15acee54.image.538x35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282" y="2071678"/>
              <a:ext cx="5715040" cy="2212273"/>
            </a:xfrm>
            <a:prstGeom prst="rect">
              <a:avLst/>
            </a:prstGeom>
          </p:spPr>
        </p:pic>
        <p:sp>
          <p:nvSpPr>
            <p:cNvPr id="12" name="11 Metin kutusu"/>
            <p:cNvSpPr txBox="1"/>
            <p:nvPr/>
          </p:nvSpPr>
          <p:spPr>
            <a:xfrm>
              <a:off x="2071670" y="4286256"/>
              <a:ext cx="20717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Arduino MICRO Kartı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0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838739" y="6364099"/>
            <a:ext cx="8915400" cy="365125"/>
          </a:xfr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16</a:t>
            </a:fld>
            <a:endParaRPr lang="tr-TR" dirty="0"/>
          </a:p>
        </p:txBody>
      </p:sp>
      <p:grpSp>
        <p:nvGrpSpPr>
          <p:cNvPr id="6" name="Grup 5"/>
          <p:cNvGrpSpPr/>
          <p:nvPr/>
        </p:nvGrpSpPr>
        <p:grpSpPr>
          <a:xfrm>
            <a:off x="6670751" y="928670"/>
            <a:ext cx="3796827" cy="5381004"/>
            <a:chOff x="5146747" y="928670"/>
            <a:chExt cx="3796826" cy="5381003"/>
          </a:xfrm>
        </p:grpSpPr>
        <p:pic>
          <p:nvPicPr>
            <p:cNvPr id="7" name="6 Resim" descr="ArduinoMicro_Pinout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6747" y="928670"/>
              <a:ext cx="3796826" cy="4774604"/>
            </a:xfrm>
            <a:prstGeom prst="rect">
              <a:avLst/>
            </a:prstGeom>
          </p:spPr>
        </p:pic>
        <p:sp>
          <p:nvSpPr>
            <p:cNvPr id="8" name="7 Metin kutusu"/>
            <p:cNvSpPr txBox="1"/>
            <p:nvPr/>
          </p:nvSpPr>
          <p:spPr>
            <a:xfrm>
              <a:off x="6427225" y="5786453"/>
              <a:ext cx="171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</a:rPr>
                <a:t>Arduino MICRO</a:t>
              </a:r>
            </a:p>
            <a:p>
              <a:pPr algn="ctr"/>
              <a:r>
                <a:rPr lang="tr-TR" sz="1400" b="1" i="1" dirty="0">
                  <a:solidFill>
                    <a:srgbClr val="0070C0"/>
                  </a:solidFill>
                </a:rPr>
                <a:t>Kartının Uçları</a:t>
              </a:r>
            </a:p>
          </p:txBody>
        </p:sp>
      </p:grpSp>
      <p:sp>
        <p:nvSpPr>
          <p:cNvPr id="9" name="8 Metin kutusu"/>
          <p:cNvSpPr txBox="1"/>
          <p:nvPr/>
        </p:nvSpPr>
        <p:spPr>
          <a:xfrm>
            <a:off x="1812000" y="785795"/>
            <a:ext cx="456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MICRO ÖZELLİKLERİ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1812004" y="1285862"/>
            <a:ext cx="478406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ATmega32U4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Çalışma Gerilimi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 Gerilimi (Önerilen)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7-12V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 Gerilimi (Sınırı)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6-20V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Dijital  G/Ç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PWM Kanalları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Giriş Kanalları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Çıkış Akımı (Uç başına):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3,3V için DC Çıkış Akımı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Bellek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KB (ATmega32U4)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SRAM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KB (ATmega32U4)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EEPROM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KB (ATmega32U4)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 (</a:t>
            </a:r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Hızı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MHz</a:t>
            </a:r>
          </a:p>
        </p:txBody>
      </p:sp>
    </p:spTree>
    <p:extLst>
      <p:ext uri="{BB962C8B-B14F-4D97-AF65-F5344CB8AC3E}">
        <p14:creationId xmlns:p14="http://schemas.microsoft.com/office/powerpoint/2010/main" val="370754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17</a:t>
            </a:fld>
            <a:endParaRPr lang="tr-TR" dirty="0"/>
          </a:p>
        </p:txBody>
      </p:sp>
      <p:grpSp>
        <p:nvGrpSpPr>
          <p:cNvPr id="6" name="Grup 5"/>
          <p:cNvGrpSpPr/>
          <p:nvPr/>
        </p:nvGrpSpPr>
        <p:grpSpPr>
          <a:xfrm>
            <a:off x="5716594" y="896637"/>
            <a:ext cx="4808567" cy="5445547"/>
            <a:chOff x="4192590" y="896634"/>
            <a:chExt cx="4808566" cy="5445546"/>
          </a:xfrm>
        </p:grpSpPr>
        <p:pic>
          <p:nvPicPr>
            <p:cNvPr id="7" name="8 Resim" descr="ArduinoNanoBack_3_sm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2590" y="3627296"/>
              <a:ext cx="4808566" cy="2714884"/>
            </a:xfrm>
            <a:prstGeom prst="rect">
              <a:avLst/>
            </a:prstGeom>
          </p:spPr>
        </p:pic>
        <p:pic>
          <p:nvPicPr>
            <p:cNvPr id="8" name="9 Resim" descr="ArduinoNanoFront_3_s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2590" y="896634"/>
              <a:ext cx="4714908" cy="2624555"/>
            </a:xfrm>
            <a:prstGeom prst="rect">
              <a:avLst/>
            </a:prstGeom>
          </p:spPr>
        </p:pic>
        <p:sp>
          <p:nvSpPr>
            <p:cNvPr id="9" name="10 Metin kutusu"/>
            <p:cNvSpPr txBox="1"/>
            <p:nvPr/>
          </p:nvSpPr>
          <p:spPr>
            <a:xfrm>
              <a:off x="5333435" y="3041936"/>
              <a:ext cx="25827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Arduino NANO Üst Görünüş</a:t>
              </a:r>
            </a:p>
          </p:txBody>
        </p:sp>
        <p:sp>
          <p:nvSpPr>
            <p:cNvPr id="10" name="11 Metin kutusu"/>
            <p:cNvSpPr txBox="1"/>
            <p:nvPr/>
          </p:nvSpPr>
          <p:spPr>
            <a:xfrm>
              <a:off x="5324607" y="5849721"/>
              <a:ext cx="25263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Arduino NANO Alt Görünüş</a:t>
              </a:r>
            </a:p>
          </p:txBody>
        </p:sp>
      </p:grpSp>
      <p:sp>
        <p:nvSpPr>
          <p:cNvPr id="12" name="13 Metin kutusu"/>
          <p:cNvSpPr txBox="1"/>
          <p:nvPr/>
        </p:nvSpPr>
        <p:spPr>
          <a:xfrm>
            <a:off x="1812001" y="857232"/>
            <a:ext cx="271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3-) ARDUINO NANO</a:t>
            </a:r>
          </a:p>
        </p:txBody>
      </p:sp>
      <p:sp>
        <p:nvSpPr>
          <p:cNvPr id="13" name="14 Metin kutusu"/>
          <p:cNvSpPr txBox="1"/>
          <p:nvPr/>
        </p:nvSpPr>
        <p:spPr>
          <a:xfrm>
            <a:off x="1812000" y="1358659"/>
            <a:ext cx="3712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NANO, ufak yapılı,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breadbordların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üzerine monte edilip çalışacak şekilde tasarlanmıştır.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Üzerindeki mini USB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portu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 ile programlanmaktadır.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NANO’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nun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iki versiyonu vardır.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NANO 2.x versiyonunda  ATmega168 mikrodenetleyicisi, Arduino NANO 3.x versiyonunda ATmega328 mikrodenetleyicisi kullanılmıştır. </a:t>
            </a:r>
          </a:p>
        </p:txBody>
      </p:sp>
    </p:spTree>
    <p:extLst>
      <p:ext uri="{BB962C8B-B14F-4D97-AF65-F5344CB8AC3E}">
        <p14:creationId xmlns:p14="http://schemas.microsoft.com/office/powerpoint/2010/main" val="40773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18</a:t>
            </a:fld>
            <a:endParaRPr lang="tr-TR" dirty="0"/>
          </a:p>
        </p:txBody>
      </p:sp>
      <p:pic>
        <p:nvPicPr>
          <p:cNvPr id="6" name="9 Resim" descr="Arduino_MB_NANO_DEP03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235" y="3212434"/>
            <a:ext cx="3802200" cy="3214949"/>
          </a:xfrm>
          <a:prstGeom prst="rect">
            <a:avLst/>
          </a:prstGeom>
        </p:spPr>
      </p:pic>
      <p:sp>
        <p:nvSpPr>
          <p:cNvPr id="7" name="6 Dikdörtgen"/>
          <p:cNvSpPr/>
          <p:nvPr/>
        </p:nvSpPr>
        <p:spPr>
          <a:xfrm>
            <a:off x="1812000" y="1345612"/>
            <a:ext cx="85725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ATmega328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Çalışma Gerilimi (Lojik Seviye) :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5 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 Gerilimi (Önerilen)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7-12 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 Gerilimi (Sınırlar) :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 –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 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Dijital  G/Ç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(6 tanesi PWM)</a:t>
            </a:r>
          </a:p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Giriş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Çıkış Akımı(Uç Başına)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Bellek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KB (ATmega168) ve 32 KB (ATmega328) 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SRAM :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KB (ATmega168) ve 2 KB (ATmega328)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EEPROM :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KB (ATmega328p) 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 (</a:t>
            </a:r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Hızı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MHz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1812000" y="785795"/>
            <a:ext cx="3998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NANO ÖZELLİKLERİ</a:t>
            </a:r>
          </a:p>
        </p:txBody>
      </p:sp>
    </p:spTree>
    <p:extLst>
      <p:ext uri="{BB962C8B-B14F-4D97-AF65-F5344CB8AC3E}">
        <p14:creationId xmlns:p14="http://schemas.microsoft.com/office/powerpoint/2010/main" val="18037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1" y="857232"/>
            <a:ext cx="271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4-) ARDUINO MINI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1869467" y="1357303"/>
            <a:ext cx="7937928" cy="3359735"/>
            <a:chOff x="345466" y="1357297"/>
            <a:chExt cx="7937928" cy="3359735"/>
          </a:xfrm>
        </p:grpSpPr>
        <p:pic>
          <p:nvPicPr>
            <p:cNvPr id="8" name="10 Resim" descr="A00008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36779">
              <a:off x="4419900" y="1448904"/>
              <a:ext cx="3863494" cy="2554270"/>
            </a:xfrm>
            <a:prstGeom prst="rect">
              <a:avLst/>
            </a:prstGeom>
          </p:spPr>
        </p:pic>
        <p:pic>
          <p:nvPicPr>
            <p:cNvPr id="9" name="9 Resim" descr="11303-01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466" y="1357297"/>
              <a:ext cx="3714776" cy="3359735"/>
            </a:xfrm>
            <a:prstGeom prst="rect">
              <a:avLst/>
            </a:prstGeom>
          </p:spPr>
        </p:pic>
        <p:sp>
          <p:nvSpPr>
            <p:cNvPr id="10" name="11 Metin kutusu"/>
            <p:cNvSpPr txBox="1"/>
            <p:nvPr/>
          </p:nvSpPr>
          <p:spPr>
            <a:xfrm>
              <a:off x="3286117" y="4357695"/>
              <a:ext cx="292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Arduino MINI Kartları</a:t>
              </a:r>
            </a:p>
          </p:txBody>
        </p:sp>
      </p:grpSp>
      <p:sp>
        <p:nvSpPr>
          <p:cNvPr id="12" name="12 Dikdörtgen"/>
          <p:cNvSpPr/>
          <p:nvPr/>
        </p:nvSpPr>
        <p:spPr>
          <a:xfrm>
            <a:off x="1812000" y="4843906"/>
            <a:ext cx="8572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MINI, en ufak yapılı Arduino kartlarındandır.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Breadbordların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üzerine monte edilip çalışacak şekilde tasarlanmıştır. </a:t>
            </a:r>
          </a:p>
          <a:p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seri adaptörle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veya 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&gt; RS232 &gt; TTL 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seri adaptörle programlanır.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MINI ve NANO, programlanabilir gömülü devreler tasarlamak için uygundur.</a:t>
            </a:r>
          </a:p>
        </p:txBody>
      </p:sp>
    </p:spTree>
    <p:extLst>
      <p:ext uri="{BB962C8B-B14F-4D97-AF65-F5344CB8AC3E}">
        <p14:creationId xmlns:p14="http://schemas.microsoft.com/office/powerpoint/2010/main" val="319257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6" name="10 Metin kutusu"/>
          <p:cNvSpPr txBox="1"/>
          <p:nvPr/>
        </p:nvSpPr>
        <p:spPr>
          <a:xfrm>
            <a:off x="1812002" y="785796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MİKROİŞLEMCİLER</a:t>
            </a:r>
          </a:p>
        </p:txBody>
      </p:sp>
      <p:sp>
        <p:nvSpPr>
          <p:cNvPr id="7" name="13 Metin kutusu"/>
          <p:cNvSpPr txBox="1"/>
          <p:nvPr/>
        </p:nvSpPr>
        <p:spPr>
          <a:xfrm>
            <a:off x="1930406" y="4253876"/>
            <a:ext cx="8324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Mikroişlemci, gelen komutlara göre istenen işlemin yapılmasını sağlayan, yapılacak işleme veya birime göre komutlar gönderen bir beyin görevi görmektedir.</a:t>
            </a:r>
          </a:p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Yani mikroişlemciyi tek bir yonga içine yerleştirilmiş bir merkezi işlem birimi (CPU) olarak tanımlayabiliriz.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1593242" y="965534"/>
            <a:ext cx="9944623" cy="3064605"/>
            <a:chOff x="69235" y="965528"/>
            <a:chExt cx="9944623" cy="3064605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5" y="1364549"/>
              <a:ext cx="2796797" cy="2368162"/>
            </a:xfrm>
            <a:prstGeom prst="rect">
              <a:avLst/>
            </a:prstGeom>
          </p:spPr>
        </p:pic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661">
              <a:off x="5258171" y="1401501"/>
              <a:ext cx="4755687" cy="2268859"/>
            </a:xfrm>
            <a:prstGeom prst="rect">
              <a:avLst/>
            </a:prstGeom>
          </p:spPr>
        </p:pic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339" y="965528"/>
              <a:ext cx="4621444" cy="3064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86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20</a:t>
            </a:fld>
            <a:endParaRPr lang="tr-TR" dirty="0"/>
          </a:p>
        </p:txBody>
      </p:sp>
      <p:pic>
        <p:nvPicPr>
          <p:cNvPr id="6" name="6 Resim" descr="ArduinoProMini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20" y="857238"/>
            <a:ext cx="3810000" cy="2143125"/>
          </a:xfrm>
          <a:prstGeom prst="rect">
            <a:avLst/>
          </a:prstGeom>
        </p:spPr>
      </p:pic>
      <p:pic>
        <p:nvPicPr>
          <p:cNvPr id="7" name="7 Resim" descr="USBSerial_Front450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64" y="3885339"/>
            <a:ext cx="3706557" cy="1857388"/>
          </a:xfrm>
          <a:prstGeom prst="rect">
            <a:avLst/>
          </a:prstGeom>
        </p:spPr>
      </p:pic>
      <p:pic>
        <p:nvPicPr>
          <p:cNvPr id="8" name="8 Resim" descr="cp2102-modu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7" y="1214423"/>
            <a:ext cx="4143404" cy="4143404"/>
          </a:xfrm>
          <a:prstGeom prst="rect">
            <a:avLst/>
          </a:prstGeom>
        </p:spPr>
      </p:pic>
      <p:sp>
        <p:nvSpPr>
          <p:cNvPr id="9" name="9 Metin kutusu"/>
          <p:cNvSpPr txBox="1"/>
          <p:nvPr/>
        </p:nvSpPr>
        <p:spPr>
          <a:xfrm>
            <a:off x="2238348" y="3083508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MINI Kartı</a:t>
            </a:r>
          </a:p>
        </p:txBody>
      </p:sp>
      <p:sp>
        <p:nvSpPr>
          <p:cNvPr id="10" name="10 Metin kutusu"/>
          <p:cNvSpPr txBox="1"/>
          <p:nvPr/>
        </p:nvSpPr>
        <p:spPr>
          <a:xfrm>
            <a:off x="2452663" y="5901625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</a:t>
            </a:r>
            <a:r>
              <a:rPr lang="tr-TR" sz="1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Seri Adaptör</a:t>
            </a:r>
          </a:p>
        </p:txBody>
      </p:sp>
      <p:sp>
        <p:nvSpPr>
          <p:cNvPr id="12" name="11 Metin kutusu"/>
          <p:cNvSpPr txBox="1"/>
          <p:nvPr/>
        </p:nvSpPr>
        <p:spPr>
          <a:xfrm>
            <a:off x="6881819" y="5286393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&gt; RS232 &gt; TTL Kartı</a:t>
            </a:r>
          </a:p>
        </p:txBody>
      </p:sp>
    </p:spTree>
    <p:extLst>
      <p:ext uri="{BB962C8B-B14F-4D97-AF65-F5344CB8AC3E}">
        <p14:creationId xmlns:p14="http://schemas.microsoft.com/office/powerpoint/2010/main" val="2818240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0" y="799649"/>
            <a:ext cx="3998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MINI ÖZELLİKLERİ</a:t>
            </a:r>
          </a:p>
        </p:txBody>
      </p:sp>
      <p:sp>
        <p:nvSpPr>
          <p:cNvPr id="7" name="7 Dikdörtgen"/>
          <p:cNvSpPr/>
          <p:nvPr/>
        </p:nvSpPr>
        <p:spPr>
          <a:xfrm>
            <a:off x="1812004" y="1440429"/>
            <a:ext cx="65008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ATmega328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Çalışma Gerilimi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 Gerilimi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7-9 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Dijital G/Ç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(6 tanesi PWM çıkışlı)</a:t>
            </a:r>
          </a:p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Giriş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Çıkış Akımı (Uç Başına)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Bellek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KB (2 KB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bootloader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için)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SRAM :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KB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 (</a:t>
            </a:r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Hızı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MHz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7167571" y="815672"/>
            <a:ext cx="2857520" cy="4333851"/>
            <a:chOff x="5643570" y="815667"/>
            <a:chExt cx="2857520" cy="4333852"/>
          </a:xfrm>
        </p:grpSpPr>
        <p:pic>
          <p:nvPicPr>
            <p:cNvPr id="9" name="8 Resim" descr="arduino_mini04_pinout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008" y="815667"/>
              <a:ext cx="2786082" cy="3937925"/>
            </a:xfrm>
            <a:prstGeom prst="rect">
              <a:avLst/>
            </a:prstGeom>
          </p:spPr>
        </p:pic>
        <p:sp>
          <p:nvSpPr>
            <p:cNvPr id="10" name="9 Metin kutusu"/>
            <p:cNvSpPr txBox="1"/>
            <p:nvPr/>
          </p:nvSpPr>
          <p:spPr>
            <a:xfrm>
              <a:off x="5643570" y="4841742"/>
              <a:ext cx="2857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Arduino MINI Ayak Bağlantıları</a:t>
              </a:r>
            </a:p>
          </p:txBody>
        </p:sp>
      </p:grpSp>
      <p:sp>
        <p:nvSpPr>
          <p:cNvPr id="12" name="10 Metin kutusu"/>
          <p:cNvSpPr txBox="1"/>
          <p:nvPr/>
        </p:nvSpPr>
        <p:spPr>
          <a:xfrm>
            <a:off x="1812005" y="5286390"/>
            <a:ext cx="864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Uyarı : Arduino MINI’ </a:t>
            </a:r>
            <a:r>
              <a:rPr lang="tr-TR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</a:t>
            </a:r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9V’ un üzerinde çalıştırmayınız. Genellikle tavsiye edilen gerilim değeri,  breadboard üzerinden veya bağlı olduğu devreden üretilen 5V gerilim değeridir.</a:t>
            </a:r>
          </a:p>
        </p:txBody>
      </p:sp>
    </p:spTree>
    <p:extLst>
      <p:ext uri="{BB962C8B-B14F-4D97-AF65-F5344CB8AC3E}">
        <p14:creationId xmlns:p14="http://schemas.microsoft.com/office/powerpoint/2010/main" val="385568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0" y="785795"/>
            <a:ext cx="3712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5-) ARDUINO MEGA 2560</a:t>
            </a:r>
          </a:p>
        </p:txBody>
      </p:sp>
      <p:pic>
        <p:nvPicPr>
          <p:cNvPr id="7" name="7 Resim" descr="img_0393_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303" y="1371153"/>
            <a:ext cx="8489332" cy="4286280"/>
          </a:xfrm>
          <a:prstGeom prst="rect">
            <a:avLst/>
          </a:prstGeom>
        </p:spPr>
      </p:pic>
      <p:sp>
        <p:nvSpPr>
          <p:cNvPr id="8" name="8 Metin kutusu"/>
          <p:cNvSpPr txBox="1"/>
          <p:nvPr/>
        </p:nvSpPr>
        <p:spPr>
          <a:xfrm>
            <a:off x="4738679" y="5857897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MEGA 2560 Kartı</a:t>
            </a:r>
          </a:p>
        </p:txBody>
      </p:sp>
    </p:spTree>
    <p:extLst>
      <p:ext uri="{BB962C8B-B14F-4D97-AF65-F5344CB8AC3E}">
        <p14:creationId xmlns:p14="http://schemas.microsoft.com/office/powerpoint/2010/main" val="1309895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5" y="884947"/>
            <a:ext cx="86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Mega 2560 kartı, ATmega2560  mikrodenetleyicisi ile tasarlanmış Arduino kartıdır. 8 Bit’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liktir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7 Metin kutusu"/>
          <p:cNvSpPr txBox="1"/>
          <p:nvPr/>
        </p:nvSpPr>
        <p:spPr>
          <a:xfrm>
            <a:off x="1812001" y="1738680"/>
            <a:ext cx="7284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MEGA ÖZELLİKLERİ</a:t>
            </a:r>
          </a:p>
        </p:txBody>
      </p:sp>
      <p:sp>
        <p:nvSpPr>
          <p:cNvPr id="8" name="8 Dikdörtgen"/>
          <p:cNvSpPr/>
          <p:nvPr/>
        </p:nvSpPr>
        <p:spPr>
          <a:xfrm>
            <a:off x="1812004" y="2307213"/>
            <a:ext cx="85011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ATmega2560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Çalışma Gerilimi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 Gerilimi (Önerilen)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7-12V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 Gerilimi (Sınırları) :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.6V –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Dijital G/Ç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(15 tanesi PWM çıkışlı)</a:t>
            </a:r>
          </a:p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Giriş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Çıkış Akımı (Uç Başına)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3,3V için DC Çıkış Akımı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Bellek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 KB (8 KB,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bootloader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için kullanılır)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SRAM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KB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EEPROM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KB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 (</a:t>
            </a:r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Hızı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MHz</a:t>
            </a:r>
          </a:p>
        </p:txBody>
      </p:sp>
    </p:spTree>
    <p:extLst>
      <p:ext uri="{BB962C8B-B14F-4D97-AF65-F5344CB8AC3E}">
        <p14:creationId xmlns:p14="http://schemas.microsoft.com/office/powerpoint/2010/main" val="51145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0" y="785795"/>
            <a:ext cx="314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6-) ARDUINO DUE</a:t>
            </a:r>
          </a:p>
        </p:txBody>
      </p:sp>
      <p:pic>
        <p:nvPicPr>
          <p:cNvPr id="7" name="7 Resim" descr="0J4199.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306" y="1258149"/>
            <a:ext cx="8630143" cy="4608496"/>
          </a:xfrm>
          <a:prstGeom prst="rect">
            <a:avLst/>
          </a:prstGeom>
        </p:spPr>
      </p:pic>
      <p:sp>
        <p:nvSpPr>
          <p:cNvPr id="8" name="8 Metin kutusu"/>
          <p:cNvSpPr txBox="1"/>
          <p:nvPr/>
        </p:nvSpPr>
        <p:spPr>
          <a:xfrm>
            <a:off x="4738679" y="5857898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DUE Kartı</a:t>
            </a:r>
          </a:p>
        </p:txBody>
      </p:sp>
    </p:spTree>
    <p:extLst>
      <p:ext uri="{BB962C8B-B14F-4D97-AF65-F5344CB8AC3E}">
        <p14:creationId xmlns:p14="http://schemas.microsoft.com/office/powerpoint/2010/main" val="2601155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6" name="6 Dikdörtgen"/>
          <p:cNvSpPr/>
          <p:nvPr/>
        </p:nvSpPr>
        <p:spPr>
          <a:xfrm>
            <a:off x="1812005" y="923911"/>
            <a:ext cx="864171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Arduino DUE, Arduino kartların en güçlüsü ve en hızlısıdır. </a:t>
            </a:r>
            <a:r>
              <a:rPr lang="tr-TR" b="1" dirty="0">
                <a:solidFill>
                  <a:srgbClr val="0070C0"/>
                </a:solidFill>
              </a:rPr>
              <a:t>32 Bit’lik </a:t>
            </a:r>
            <a:r>
              <a:rPr lang="pt-BR" b="1" dirty="0">
                <a:solidFill>
                  <a:srgbClr val="0070C0"/>
                </a:solidFill>
              </a:rPr>
              <a:t>Atmel 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pt-BR" b="1" dirty="0">
                <a:solidFill>
                  <a:srgbClr val="0070C0"/>
                </a:solidFill>
              </a:rPr>
              <a:t>ARM Cortex-M3 </a:t>
            </a:r>
            <a:r>
              <a:rPr lang="tr-TR" b="1" dirty="0" err="1">
                <a:solidFill>
                  <a:srgbClr val="0070C0"/>
                </a:solidFill>
              </a:rPr>
              <a:t>mikrodenetleyici</a:t>
            </a:r>
            <a:r>
              <a:rPr lang="tr-TR" dirty="0"/>
              <a:t> (</a:t>
            </a:r>
            <a:r>
              <a:rPr lang="pt-BR" dirty="0"/>
              <a:t>SAM3X8E </a:t>
            </a:r>
            <a:r>
              <a:rPr lang="tr-TR" dirty="0"/>
              <a:t>) kullanılmıştır.</a:t>
            </a:r>
          </a:p>
          <a:p>
            <a:endParaRPr lang="tr-TR" b="1" dirty="0">
              <a:solidFill>
                <a:srgbClr val="0070C0"/>
              </a:solidFill>
            </a:endParaRPr>
          </a:p>
          <a:p>
            <a:r>
              <a:rPr lang="tr-TR" b="1" dirty="0">
                <a:solidFill>
                  <a:srgbClr val="0070C0"/>
                </a:solidFill>
              </a:rPr>
              <a:t>USB </a:t>
            </a:r>
            <a:r>
              <a:rPr lang="tr-TR" b="1" dirty="0" err="1">
                <a:solidFill>
                  <a:srgbClr val="0070C0"/>
                </a:solidFill>
              </a:rPr>
              <a:t>Native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dirty="0"/>
              <a:t>(Yerli) ve </a:t>
            </a:r>
            <a:r>
              <a:rPr lang="tr-TR" b="1" dirty="0">
                <a:solidFill>
                  <a:srgbClr val="0070C0"/>
                </a:solidFill>
              </a:rPr>
              <a:t>USB Programlama  </a:t>
            </a:r>
            <a:r>
              <a:rPr lang="tr-TR" dirty="0"/>
              <a:t>olmak üzere iki adet mikro USB </a:t>
            </a:r>
            <a:r>
              <a:rPr lang="tr-TR" dirty="0" err="1"/>
              <a:t>portu</a:t>
            </a:r>
            <a:r>
              <a:rPr lang="tr-TR" dirty="0"/>
              <a:t> kullanılmıştır.</a:t>
            </a:r>
          </a:p>
          <a:p>
            <a:endParaRPr lang="tr-TR" dirty="0"/>
          </a:p>
          <a:p>
            <a:r>
              <a:rPr lang="tr-TR" b="1" dirty="0">
                <a:solidFill>
                  <a:srgbClr val="0070C0"/>
                </a:solidFill>
              </a:rPr>
              <a:t>USB Programlama Portu ; </a:t>
            </a:r>
            <a:r>
              <a:rPr lang="tr-TR" dirty="0"/>
              <a:t>Arduino IDE programlama ara yüzüne bağlanıp, kartı programlamak için kullanılır. </a:t>
            </a:r>
          </a:p>
          <a:p>
            <a:r>
              <a:rPr lang="tr-TR" dirty="0"/>
              <a:t>USB programlama uçları, ARM </a:t>
            </a:r>
            <a:r>
              <a:rPr lang="tr-TR" dirty="0" err="1"/>
              <a:t>Cortex</a:t>
            </a:r>
            <a:r>
              <a:rPr lang="tr-TR" dirty="0"/>
              <a:t>-M3 </a:t>
            </a:r>
            <a:r>
              <a:rPr lang="tr-TR" dirty="0" err="1"/>
              <a:t>mikrodenetleyicisine</a:t>
            </a:r>
            <a:r>
              <a:rPr lang="tr-TR" dirty="0"/>
              <a:t> USB &gt; Seri İletişim (UART) çipi üzerinden bağlıdır. </a:t>
            </a:r>
          </a:p>
          <a:p>
            <a:r>
              <a:rPr lang="tr-TR" dirty="0" err="1"/>
              <a:t>Mikrodenetleyicinin</a:t>
            </a:r>
            <a:r>
              <a:rPr lang="tr-TR" dirty="0"/>
              <a:t> </a:t>
            </a:r>
            <a:r>
              <a:rPr lang="tr-TR" dirty="0" err="1"/>
              <a:t>Reset</a:t>
            </a:r>
            <a:r>
              <a:rPr lang="tr-TR" dirty="0"/>
              <a:t> (Sıfırlama) ve </a:t>
            </a:r>
            <a:r>
              <a:rPr lang="tr-TR" dirty="0" err="1"/>
              <a:t>Erase</a:t>
            </a:r>
            <a:r>
              <a:rPr lang="tr-TR" dirty="0"/>
              <a:t> (Silme) uçlarına UART çipi üzerinden bağlıdır ve Hard </a:t>
            </a:r>
            <a:r>
              <a:rPr lang="tr-TR" dirty="0" err="1"/>
              <a:t>Reset</a:t>
            </a:r>
            <a:r>
              <a:rPr lang="tr-TR" dirty="0"/>
              <a:t> (Sert Sıfırlama) prosedürünü gerçekleştirir.</a:t>
            </a:r>
          </a:p>
          <a:p>
            <a:endParaRPr lang="tr-TR" dirty="0"/>
          </a:p>
          <a:p>
            <a:r>
              <a:rPr lang="tr-TR" b="1" dirty="0">
                <a:solidFill>
                  <a:srgbClr val="0070C0"/>
                </a:solidFill>
              </a:rPr>
              <a:t>USB </a:t>
            </a:r>
            <a:r>
              <a:rPr lang="tr-TR" b="1" dirty="0" err="1">
                <a:solidFill>
                  <a:srgbClr val="0070C0"/>
                </a:solidFill>
              </a:rPr>
              <a:t>Native</a:t>
            </a:r>
            <a:r>
              <a:rPr lang="tr-TR" b="1" dirty="0">
                <a:solidFill>
                  <a:srgbClr val="0070C0"/>
                </a:solidFill>
              </a:rPr>
              <a:t> Portu ; </a:t>
            </a:r>
            <a:r>
              <a:rPr lang="tr-TR" dirty="0"/>
              <a:t>Arduino IDE programlama ara yüzüne Arduino </a:t>
            </a:r>
            <a:r>
              <a:rPr lang="tr-TR" dirty="0" err="1"/>
              <a:t>Due</a:t>
            </a:r>
            <a:r>
              <a:rPr lang="tr-TR" dirty="0"/>
              <a:t> (</a:t>
            </a:r>
            <a:r>
              <a:rPr lang="tr-TR" dirty="0" err="1"/>
              <a:t>Native</a:t>
            </a:r>
            <a:r>
              <a:rPr lang="tr-TR" dirty="0"/>
              <a:t> USB Port)  olarak bağlanır. </a:t>
            </a:r>
          </a:p>
          <a:p>
            <a:r>
              <a:rPr lang="tr-TR" dirty="0"/>
              <a:t>USB </a:t>
            </a:r>
            <a:r>
              <a:rPr lang="tr-TR" dirty="0" err="1"/>
              <a:t>Native</a:t>
            </a:r>
            <a:r>
              <a:rPr lang="tr-TR" dirty="0"/>
              <a:t> </a:t>
            </a:r>
            <a:r>
              <a:rPr lang="tr-TR" dirty="0" err="1"/>
              <a:t>portu</a:t>
            </a:r>
            <a:r>
              <a:rPr lang="tr-TR" dirty="0"/>
              <a:t>, ARM </a:t>
            </a:r>
            <a:r>
              <a:rPr lang="tr-TR" dirty="0" err="1"/>
              <a:t>Cortex</a:t>
            </a:r>
            <a:r>
              <a:rPr lang="tr-TR" dirty="0"/>
              <a:t>-M3  </a:t>
            </a:r>
            <a:r>
              <a:rPr lang="tr-TR" dirty="0" err="1"/>
              <a:t>mikrodenetleyicisine</a:t>
            </a:r>
            <a:r>
              <a:rPr lang="tr-TR" dirty="0"/>
              <a:t> direk bağlıdır. </a:t>
            </a:r>
            <a:r>
              <a:rPr lang="tr-TR" dirty="0" err="1"/>
              <a:t>Soft</a:t>
            </a:r>
            <a:r>
              <a:rPr lang="tr-TR" dirty="0"/>
              <a:t> </a:t>
            </a:r>
            <a:r>
              <a:rPr lang="tr-TR" dirty="0" err="1"/>
              <a:t>Reset</a:t>
            </a:r>
            <a:r>
              <a:rPr lang="tr-TR" dirty="0"/>
              <a:t> (Yumuşak Sıfırlama) prosedürünü gerçekleştirir. Arduino DUE’ </a:t>
            </a:r>
            <a:r>
              <a:rPr lang="tr-TR" dirty="0" err="1"/>
              <a:t>nin</a:t>
            </a:r>
            <a:r>
              <a:rPr lang="tr-TR" dirty="0"/>
              <a:t> Flash Belleğini siler ve kartı </a:t>
            </a:r>
            <a:r>
              <a:rPr lang="tr-TR" dirty="0" err="1"/>
              <a:t>Bootloader</a:t>
            </a:r>
            <a:r>
              <a:rPr lang="tr-TR" dirty="0"/>
              <a:t> ile yeniden yükler.</a:t>
            </a:r>
          </a:p>
        </p:txBody>
      </p:sp>
    </p:spTree>
    <p:extLst>
      <p:ext uri="{BB962C8B-B14F-4D97-AF65-F5344CB8AC3E}">
        <p14:creationId xmlns:p14="http://schemas.microsoft.com/office/powerpoint/2010/main" val="331015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26</a:t>
            </a:fld>
            <a:endParaRPr lang="tr-TR" dirty="0"/>
          </a:p>
        </p:txBody>
      </p:sp>
      <p:grpSp>
        <p:nvGrpSpPr>
          <p:cNvPr id="6" name="Grup 5"/>
          <p:cNvGrpSpPr/>
          <p:nvPr/>
        </p:nvGrpSpPr>
        <p:grpSpPr>
          <a:xfrm rot="5400000">
            <a:off x="6343971" y="1924374"/>
            <a:ext cx="5597480" cy="3050589"/>
            <a:chOff x="642910" y="785794"/>
            <a:chExt cx="7072362" cy="3619648"/>
          </a:xfrm>
        </p:grpSpPr>
        <p:pic>
          <p:nvPicPr>
            <p:cNvPr id="7" name="6 Resim" descr="DueUSBPort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910" y="785794"/>
              <a:ext cx="7072362" cy="3370423"/>
            </a:xfrm>
            <a:prstGeom prst="rect">
              <a:avLst/>
            </a:prstGeom>
          </p:spPr>
        </p:pic>
        <p:sp>
          <p:nvSpPr>
            <p:cNvPr id="8" name="7 Metin kutusu"/>
            <p:cNvSpPr txBox="1"/>
            <p:nvPr/>
          </p:nvSpPr>
          <p:spPr>
            <a:xfrm rot="16200000">
              <a:off x="5648161" y="2404854"/>
              <a:ext cx="3619648" cy="38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Arduino DUE Kartın USB Portları</a:t>
              </a:r>
            </a:p>
          </p:txBody>
        </p:sp>
      </p:grpSp>
      <p:sp>
        <p:nvSpPr>
          <p:cNvPr id="9" name="9 Dikdörtgen"/>
          <p:cNvSpPr/>
          <p:nvPr/>
        </p:nvSpPr>
        <p:spPr>
          <a:xfrm>
            <a:off x="1867517" y="1506751"/>
            <a:ext cx="749871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: 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AT91SAM3X8E  (32 Bit ARM)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Çalışma Gerilimi : 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 Gerilimi (Önerilen)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7-12V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 Gerilimi (Sınırları)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6-16V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Dijital G/Ç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(12 tanesi PWM çıkışlı)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 Giriş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 Çıkış Uçları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(DAC - Dijital Analog Çevirici)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Toplam DC Çıkış Akımı (Tüm G/Ç Uçları)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3,3V için DC Çıkış Akımı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5V için DC Çıkış Akımı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</a:t>
            </a:r>
            <a:r>
              <a:rPr lang="tr-TR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Bellek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512 KB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SRAM :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96 KB (İki tanedir : 64KB ve 32KB)</a:t>
            </a:r>
          </a:p>
          <a:p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 (</a:t>
            </a:r>
            <a:r>
              <a:rPr lang="tr-T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Hızı :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MHz</a:t>
            </a:r>
          </a:p>
          <a:p>
            <a:endParaRPr lang="tr-TR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 Metin kutusu"/>
          <p:cNvSpPr txBox="1"/>
          <p:nvPr/>
        </p:nvSpPr>
        <p:spPr>
          <a:xfrm>
            <a:off x="1867513" y="866060"/>
            <a:ext cx="7284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DUE ÖZELLİKLERİ</a:t>
            </a:r>
          </a:p>
        </p:txBody>
      </p:sp>
    </p:spTree>
    <p:extLst>
      <p:ext uri="{BB962C8B-B14F-4D97-AF65-F5344CB8AC3E}">
        <p14:creationId xmlns:p14="http://schemas.microsoft.com/office/powerpoint/2010/main" val="12298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7" name="7 Metin kutusu"/>
          <p:cNvSpPr txBox="1"/>
          <p:nvPr/>
        </p:nvSpPr>
        <p:spPr>
          <a:xfrm>
            <a:off x="1812000" y="746427"/>
            <a:ext cx="314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7-) ARDUINO LILYPAD</a:t>
            </a:r>
          </a:p>
        </p:txBody>
      </p:sp>
      <p:sp>
        <p:nvSpPr>
          <p:cNvPr id="8" name="8 Dikdörtgen"/>
          <p:cNvSpPr/>
          <p:nvPr/>
        </p:nvSpPr>
        <p:spPr>
          <a:xfrm>
            <a:off x="1812004" y="1146538"/>
            <a:ext cx="85011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Giyilebilir e-tekstil uygulamaları için geliştirilmiş, kumaşların üzerine dikilebilir veya çıt çıtlar ile monte edilebilir Arduino kartıdır. 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LilyPad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görünüş olarak diğer Arduino kartlardan farklıdır. Kenarlarında kumaşa dikilmesini sağlayacak dikiş delikleri vardır.</a:t>
            </a:r>
          </a:p>
        </p:txBody>
      </p:sp>
      <p:pic>
        <p:nvPicPr>
          <p:cNvPr id="9" name="6 Resim" descr="lilipad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906" y="2582650"/>
            <a:ext cx="2263820" cy="2251967"/>
          </a:xfrm>
          <a:prstGeom prst="rect">
            <a:avLst/>
          </a:prstGeom>
        </p:spPr>
      </p:pic>
      <p:pic>
        <p:nvPicPr>
          <p:cNvPr id="10" name="7 Resim" descr="lilipad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2" y="3938165"/>
            <a:ext cx="4561679" cy="2235404"/>
          </a:xfrm>
          <a:prstGeom prst="rect">
            <a:avLst/>
          </a:prstGeom>
        </p:spPr>
      </p:pic>
      <p:sp>
        <p:nvSpPr>
          <p:cNvPr id="12" name="8 Sağ Ok"/>
          <p:cNvSpPr/>
          <p:nvPr/>
        </p:nvSpPr>
        <p:spPr>
          <a:xfrm>
            <a:off x="4271637" y="3278139"/>
            <a:ext cx="404199" cy="34240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9 Sağ Ok"/>
          <p:cNvSpPr/>
          <p:nvPr/>
        </p:nvSpPr>
        <p:spPr>
          <a:xfrm rot="10800000">
            <a:off x="5559286" y="5127043"/>
            <a:ext cx="404199" cy="34240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0 Dikdörtgen"/>
          <p:cNvSpPr/>
          <p:nvPr/>
        </p:nvSpPr>
        <p:spPr>
          <a:xfrm>
            <a:off x="4773738" y="2947009"/>
            <a:ext cx="4154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E-tekstil uygulamaları için geliştirilmiş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Dikilebilir Arduino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Lilypad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1 Dikdörtgen"/>
          <p:cNvSpPr/>
          <p:nvPr/>
        </p:nvSpPr>
        <p:spPr>
          <a:xfrm>
            <a:off x="3382501" y="4934858"/>
            <a:ext cx="2176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-ION pil takılmış çıt çıtlı Arduino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Lilypad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5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12" grpId="0" animBg="1"/>
      <p:bldP spid="13" grpId="0" animBg="1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2595542" y="2928935"/>
            <a:ext cx="692948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32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 YARDIMCI KARTLARI </a:t>
            </a:r>
          </a:p>
          <a:p>
            <a:pPr algn="ctr"/>
            <a:r>
              <a:rPr lang="tr-TR" sz="32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(ARDUINO SHIELD)</a:t>
            </a:r>
          </a:p>
        </p:txBody>
      </p:sp>
    </p:spTree>
    <p:extLst>
      <p:ext uri="{BB962C8B-B14F-4D97-AF65-F5344CB8AC3E}">
        <p14:creationId xmlns:p14="http://schemas.microsoft.com/office/powerpoint/2010/main" val="4660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6" name="6 Dikdörtgen"/>
          <p:cNvSpPr/>
          <p:nvPr/>
        </p:nvSpPr>
        <p:spPr>
          <a:xfrm>
            <a:off x="1812000" y="1371153"/>
            <a:ext cx="85725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kartlarının işlevlerini arttırmak için ve genellikle </a:t>
            </a:r>
            <a:r>
              <a:rPr lang="tr-TR" b="1" i="1" dirty="0">
                <a:latin typeface="Arial" panose="020B0604020202020204" pitchFamily="34" charset="0"/>
                <a:cs typeface="Arial" panose="020B0604020202020204" pitchFamily="34" charset="0"/>
              </a:rPr>
              <a:t>Arduino UNO, Arduino MEGA ve Arduino DUE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kartların üstlerine takılabilen genişleme kartlarıdır.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kartlara bir çok yeni bağlantı olanağı sağlarlar. Üst üste takılmalarından dolayı yer kaplamazlar.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kartların üzerine takılmayacak şekilde, harici olarak üretilmiş yardımcı kartlar da mevcuttur.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; zırh, kalkan anlamlarına gelmektedir. Adeta bir kalkan gibi  Arduino’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ların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üzerine takılarak onları  çekilen fazla  akımlara karşı korurlar.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kartların, resmi üretici tarafından üretilen modelleri bulunduğu gibi, diğer üreticiler tarafından da üretilen modelleri vardır.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İsterse kullanıcılar,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kartlarını kendileri de üretebilir. Çok çeşitli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kart bulunmaktadır. Bu kartlar Arduino’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ların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yeteneklerini arttırır.</a:t>
            </a:r>
          </a:p>
        </p:txBody>
      </p:sp>
      <p:sp>
        <p:nvSpPr>
          <p:cNvPr id="7" name="7 Metin kutusu"/>
          <p:cNvSpPr txBox="1"/>
          <p:nvPr/>
        </p:nvSpPr>
        <p:spPr>
          <a:xfrm>
            <a:off x="1812004" y="857233"/>
            <a:ext cx="621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YARDIMCI KARTLARI (SHIELD)</a:t>
            </a:r>
          </a:p>
        </p:txBody>
      </p:sp>
    </p:spTree>
    <p:extLst>
      <p:ext uri="{BB962C8B-B14F-4D97-AF65-F5344CB8AC3E}">
        <p14:creationId xmlns:p14="http://schemas.microsoft.com/office/powerpoint/2010/main" val="35411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</a:t>
            </a:r>
            <a:r>
              <a:rPr lang="tr-TR" dirty="0" err="1"/>
              <a:t>www.kamersahin.com.tr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6" name="10 Metin kutusu"/>
          <p:cNvSpPr txBox="1"/>
          <p:nvPr/>
        </p:nvSpPr>
        <p:spPr>
          <a:xfrm>
            <a:off x="1812002" y="785796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MİKRODENETLEYİCİLER</a:t>
            </a:r>
          </a:p>
        </p:txBody>
      </p:sp>
      <p:sp>
        <p:nvSpPr>
          <p:cNvPr id="7" name="13 Metin kutusu"/>
          <p:cNvSpPr txBox="1"/>
          <p:nvPr/>
        </p:nvSpPr>
        <p:spPr>
          <a:xfrm>
            <a:off x="1930406" y="4253876"/>
            <a:ext cx="8324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girilen verileri alan ve yazılan programa göre çıktı elde eden elektronik devredir. </a:t>
            </a:r>
          </a:p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Yani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mikrodenetleyicilere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belirlenmiş işleri yapan özel amaçlı bilgisayarlardır diyebiliriz. </a:t>
            </a:r>
          </a:p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Mikrodenetleyicinin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içinde CPU, RAM, ROM, ADC, DAC ve I/O portları gibi birimler bulunur.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44" y="530092"/>
            <a:ext cx="4257813" cy="42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4" y="857232"/>
            <a:ext cx="621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ETHERNET  KARTI (ETHERNET SHIELD)</a:t>
            </a:r>
          </a:p>
        </p:txBody>
      </p:sp>
      <p:pic>
        <p:nvPicPr>
          <p:cNvPr id="7" name="7 Resim" descr="51ddc93fce395f8764000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597" y="1571618"/>
            <a:ext cx="5399748" cy="4274801"/>
          </a:xfrm>
          <a:prstGeom prst="rect">
            <a:avLst/>
          </a:prstGeom>
        </p:spPr>
      </p:pic>
      <p:sp>
        <p:nvSpPr>
          <p:cNvPr id="8" name="8 Metin kutusu"/>
          <p:cNvSpPr txBox="1"/>
          <p:nvPr/>
        </p:nvSpPr>
        <p:spPr>
          <a:xfrm>
            <a:off x="6810385" y="1428742"/>
            <a:ext cx="3500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kartların,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kartı aracılığı ile  uzaktan kontrol edilmesini ve diğer Arduino kartlarla haberleşmesini  sağlar.</a:t>
            </a:r>
          </a:p>
        </p:txBody>
      </p:sp>
    </p:spTree>
    <p:extLst>
      <p:ext uri="{BB962C8B-B14F-4D97-AF65-F5344CB8AC3E}">
        <p14:creationId xmlns:p14="http://schemas.microsoft.com/office/powerpoint/2010/main" val="315143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4" y="857232"/>
            <a:ext cx="621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GSM  KARTI (GSM SHIELD)</a:t>
            </a:r>
          </a:p>
        </p:txBody>
      </p:sp>
      <p:pic>
        <p:nvPicPr>
          <p:cNvPr id="7" name="7 Resim" descr="gs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77" y="1285866"/>
            <a:ext cx="4071967" cy="5119661"/>
          </a:xfrm>
          <a:prstGeom prst="rect">
            <a:avLst/>
          </a:prstGeom>
        </p:spPr>
      </p:pic>
      <p:sp>
        <p:nvSpPr>
          <p:cNvPr id="8" name="8 Metin kutusu"/>
          <p:cNvSpPr txBox="1"/>
          <p:nvPr/>
        </p:nvSpPr>
        <p:spPr>
          <a:xfrm>
            <a:off x="6596067" y="2643184"/>
            <a:ext cx="3429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kartların  GSM hatları kullanılarak, Cep telefonları ile kontrol edilmesini sağlarlar.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Üzerlerinde SIM kartların takılabildiği yuva vardır.</a:t>
            </a:r>
          </a:p>
        </p:txBody>
      </p:sp>
    </p:spTree>
    <p:extLst>
      <p:ext uri="{BB962C8B-B14F-4D97-AF65-F5344CB8AC3E}">
        <p14:creationId xmlns:p14="http://schemas.microsoft.com/office/powerpoint/2010/main" val="297526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5" y="857233"/>
            <a:ext cx="778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DOKUNMATİK EKRAN  KARTI (TOUCH SCREEN SHIELD)</a:t>
            </a:r>
          </a:p>
        </p:txBody>
      </p:sp>
      <p:pic>
        <p:nvPicPr>
          <p:cNvPr id="7" name="7 Resim" descr="tou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65" y="1357301"/>
            <a:ext cx="5260465" cy="4786347"/>
          </a:xfrm>
          <a:prstGeom prst="rect">
            <a:avLst/>
          </a:prstGeom>
        </p:spPr>
      </p:pic>
      <p:sp>
        <p:nvSpPr>
          <p:cNvPr id="8" name="8 Metin kutusu"/>
          <p:cNvSpPr txBox="1"/>
          <p:nvPr/>
        </p:nvSpPr>
        <p:spPr>
          <a:xfrm>
            <a:off x="6953256" y="1714489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 ile dokunmatik uygulamalar yapılabilmesine imkan verir.</a:t>
            </a:r>
          </a:p>
        </p:txBody>
      </p:sp>
    </p:spTree>
    <p:extLst>
      <p:ext uri="{BB962C8B-B14F-4D97-AF65-F5344CB8AC3E}">
        <p14:creationId xmlns:p14="http://schemas.microsoft.com/office/powerpoint/2010/main" val="1314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4" y="857232"/>
            <a:ext cx="621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 KARTI (MOTOR SHIELD)</a:t>
            </a:r>
          </a:p>
        </p:txBody>
      </p:sp>
      <p:pic>
        <p:nvPicPr>
          <p:cNvPr id="7" name="7 Resim" descr="orjinal-arduino-motor-shield-rev3-1271-53-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5" y="1357302"/>
            <a:ext cx="5751987" cy="4313991"/>
          </a:xfrm>
          <a:prstGeom prst="rect">
            <a:avLst/>
          </a:prstGeom>
        </p:spPr>
      </p:pic>
      <p:sp>
        <p:nvSpPr>
          <p:cNvPr id="8" name="8 Metin kutusu"/>
          <p:cNvSpPr txBox="1"/>
          <p:nvPr/>
        </p:nvSpPr>
        <p:spPr>
          <a:xfrm>
            <a:off x="7252867" y="1785927"/>
            <a:ext cx="307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 ile motor uygulamaları yapılmasına imkan verir.</a:t>
            </a:r>
          </a:p>
        </p:txBody>
      </p:sp>
      <p:sp>
        <p:nvSpPr>
          <p:cNvPr id="9" name="9 Dikdörtgen"/>
          <p:cNvSpPr/>
          <p:nvPr/>
        </p:nvSpPr>
        <p:spPr>
          <a:xfrm>
            <a:off x="7250705" y="2912922"/>
            <a:ext cx="30834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kartların çıkış akımları, güçlü motor,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servo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motor ve step motorları sürmek için yeterli değildir.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 kartlar, gerekli akımı sağlar.</a:t>
            </a:r>
          </a:p>
        </p:txBody>
      </p:sp>
    </p:spTree>
    <p:extLst>
      <p:ext uri="{BB962C8B-B14F-4D97-AF65-F5344CB8AC3E}">
        <p14:creationId xmlns:p14="http://schemas.microsoft.com/office/powerpoint/2010/main" val="401767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34</a:t>
            </a:fld>
            <a:endParaRPr lang="tr-TR" dirty="0"/>
          </a:p>
        </p:txBody>
      </p:sp>
      <p:grpSp>
        <p:nvGrpSpPr>
          <p:cNvPr id="6" name="Grup 5"/>
          <p:cNvGrpSpPr/>
          <p:nvPr/>
        </p:nvGrpSpPr>
        <p:grpSpPr>
          <a:xfrm>
            <a:off x="1579421" y="1075872"/>
            <a:ext cx="9088580" cy="4286280"/>
            <a:chOff x="55420" y="1075872"/>
            <a:chExt cx="9088580" cy="4286280"/>
          </a:xfrm>
        </p:grpSpPr>
        <p:pic>
          <p:nvPicPr>
            <p:cNvPr id="7" name="7 Resim" descr="12761-0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20" y="1075872"/>
              <a:ext cx="4286280" cy="4286280"/>
            </a:xfrm>
            <a:prstGeom prst="rect">
              <a:avLst/>
            </a:prstGeom>
          </p:spPr>
        </p:pic>
        <p:pic>
          <p:nvPicPr>
            <p:cNvPr id="8" name="8 Resim" descr="54203887_o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6248" y="1290186"/>
              <a:ext cx="4857752" cy="3637916"/>
            </a:xfrm>
            <a:prstGeom prst="rect">
              <a:avLst/>
            </a:prstGeom>
          </p:spPr>
        </p:pic>
      </p:grpSp>
      <p:sp>
        <p:nvSpPr>
          <p:cNvPr id="9" name="6 Metin kutusu"/>
          <p:cNvSpPr txBox="1"/>
          <p:nvPr/>
        </p:nvSpPr>
        <p:spPr>
          <a:xfrm>
            <a:off x="1812004" y="857233"/>
            <a:ext cx="621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 / MİKRO SD  KARTI (MICRO SD SHIELD)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1812000" y="5357827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uygulamalarında SD veya Mikro SD kartların kullanılmasını sağlar.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Farklı uygulamalar için onlarca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(Yardımcı Kart) bulunmaktadır. Yapacağınız uygulamaya göre bu kartları seçebilirsiniz.</a:t>
            </a:r>
          </a:p>
        </p:txBody>
      </p:sp>
    </p:spTree>
    <p:extLst>
      <p:ext uri="{BB962C8B-B14F-4D97-AF65-F5344CB8AC3E}">
        <p14:creationId xmlns:p14="http://schemas.microsoft.com/office/powerpoint/2010/main" val="25947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70C7970-9540-A04F-2907-E2DA43BC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35</a:t>
            </a:fld>
            <a:endParaRPr lang="tr-TR"/>
          </a:p>
        </p:txBody>
      </p:sp>
      <p:sp>
        <p:nvSpPr>
          <p:cNvPr id="6" name="6 Metin kutusu">
            <a:extLst>
              <a:ext uri="{FF2B5EF4-FFF2-40B4-BE49-F238E27FC236}">
                <a16:creationId xmlns:a16="http://schemas.microsoft.com/office/drawing/2014/main" id="{747AD3E8-AA32-F681-FEDB-180D50C7FFBD}"/>
              </a:ext>
            </a:extLst>
          </p:cNvPr>
          <p:cNvSpPr txBox="1"/>
          <p:nvPr/>
        </p:nvSpPr>
        <p:spPr>
          <a:xfrm>
            <a:off x="1812004" y="857232"/>
            <a:ext cx="621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 KARTI</a:t>
            </a:r>
          </a:p>
        </p:txBody>
      </p:sp>
      <p:pic>
        <p:nvPicPr>
          <p:cNvPr id="7" name="7 Resim">
            <a:extLst>
              <a:ext uri="{FF2B5EF4-FFF2-40B4-BE49-F238E27FC236}">
                <a16:creationId xmlns:a16="http://schemas.microsoft.com/office/drawing/2014/main" id="{32BE8615-7B48-3206-0929-7E0F30D0A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5" y="1598378"/>
            <a:ext cx="5751987" cy="3831838"/>
          </a:xfrm>
          <a:prstGeom prst="rect">
            <a:avLst/>
          </a:prstGeom>
        </p:spPr>
      </p:pic>
      <p:sp>
        <p:nvSpPr>
          <p:cNvPr id="8" name="8 Metin kutusu">
            <a:extLst>
              <a:ext uri="{FF2B5EF4-FFF2-40B4-BE49-F238E27FC236}">
                <a16:creationId xmlns:a16="http://schemas.microsoft.com/office/drawing/2014/main" id="{34DBFB24-B3AF-7934-8709-F369814432E5}"/>
              </a:ext>
            </a:extLst>
          </p:cNvPr>
          <p:cNvSpPr txBox="1"/>
          <p:nvPr/>
        </p:nvSpPr>
        <p:spPr>
          <a:xfrm>
            <a:off x="7387621" y="1795552"/>
            <a:ext cx="307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 ile motor uygulamaları yapılmasına imkan verir.</a:t>
            </a:r>
          </a:p>
        </p:txBody>
      </p:sp>
      <p:sp>
        <p:nvSpPr>
          <p:cNvPr id="9" name="9 Dikdörtgen">
            <a:extLst>
              <a:ext uri="{FF2B5EF4-FFF2-40B4-BE49-F238E27FC236}">
                <a16:creationId xmlns:a16="http://schemas.microsoft.com/office/drawing/2014/main" id="{5E20A08C-75DF-EE1B-A94E-6B71983DA0A5}"/>
              </a:ext>
            </a:extLst>
          </p:cNvPr>
          <p:cNvSpPr/>
          <p:nvPr/>
        </p:nvSpPr>
        <p:spPr>
          <a:xfrm>
            <a:off x="7385459" y="2922547"/>
            <a:ext cx="3083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 kart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pinlerine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kablo yardımı ile bağlanmalıdır.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şeklinde kart üzerine takılması mümkün değil.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bilgi Yer Tutucusu 3">
            <a:extLst>
              <a:ext uri="{FF2B5EF4-FFF2-40B4-BE49-F238E27FC236}">
                <a16:creationId xmlns:a16="http://schemas.microsoft.com/office/drawing/2014/main" id="{B350E7C5-F144-D627-27F4-3CDA1F54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739" y="6356350"/>
            <a:ext cx="8915400" cy="365125"/>
          </a:xfrm>
        </p:spPr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</p:spTree>
    <p:extLst>
      <p:ext uri="{BB962C8B-B14F-4D97-AF65-F5344CB8AC3E}">
        <p14:creationId xmlns:p14="http://schemas.microsoft.com/office/powerpoint/2010/main" val="29524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 27">
            <a:extLst>
              <a:ext uri="{FF2B5EF4-FFF2-40B4-BE49-F238E27FC236}">
                <a16:creationId xmlns:a16="http://schemas.microsoft.com/office/drawing/2014/main" id="{D638E42A-459E-5A3B-E2F6-F4EBAB913325}"/>
              </a:ext>
            </a:extLst>
          </p:cNvPr>
          <p:cNvGrpSpPr/>
          <p:nvPr/>
        </p:nvGrpSpPr>
        <p:grpSpPr>
          <a:xfrm>
            <a:off x="1600673" y="723513"/>
            <a:ext cx="4150256" cy="4150256"/>
            <a:chOff x="1600673" y="723513"/>
            <a:chExt cx="4150256" cy="4150256"/>
          </a:xfrm>
        </p:grpSpPr>
        <p:pic>
          <p:nvPicPr>
            <p:cNvPr id="25" name="Resim 24">
              <a:extLst>
                <a:ext uri="{FF2B5EF4-FFF2-40B4-BE49-F238E27FC236}">
                  <a16:creationId xmlns:a16="http://schemas.microsoft.com/office/drawing/2014/main" id="{2D622DDB-EFF2-FA08-21E8-F3CAD45C7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00673" y="723513"/>
              <a:ext cx="4150256" cy="4150256"/>
            </a:xfrm>
            <a:prstGeom prst="rect">
              <a:avLst/>
            </a:prstGeom>
          </p:spPr>
        </p:pic>
        <p:sp>
          <p:nvSpPr>
            <p:cNvPr id="26" name="Dikdörtgen 25">
              <a:extLst>
                <a:ext uri="{FF2B5EF4-FFF2-40B4-BE49-F238E27FC236}">
                  <a16:creationId xmlns:a16="http://schemas.microsoft.com/office/drawing/2014/main" id="{45CE4900-3FFE-6A53-2AF7-72E9AE1EEED5}"/>
                </a:ext>
              </a:extLst>
            </p:cNvPr>
            <p:cNvSpPr/>
            <p:nvPr/>
          </p:nvSpPr>
          <p:spPr>
            <a:xfrm>
              <a:off x="2796754" y="2102106"/>
              <a:ext cx="562464" cy="56409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tr-TR"/>
            </a:p>
          </p:txBody>
        </p:sp>
        <p:sp>
          <p:nvSpPr>
            <p:cNvPr id="27" name="Yukarı Ok 26">
              <a:extLst>
                <a:ext uri="{FF2B5EF4-FFF2-40B4-BE49-F238E27FC236}">
                  <a16:creationId xmlns:a16="http://schemas.microsoft.com/office/drawing/2014/main" id="{C837A718-6DDC-4F59-351B-1F8D6C6B4C4F}"/>
                </a:ext>
              </a:extLst>
            </p:cNvPr>
            <p:cNvSpPr/>
            <p:nvPr/>
          </p:nvSpPr>
          <p:spPr>
            <a:xfrm rot="19155063">
              <a:off x="3284439" y="2625000"/>
              <a:ext cx="441702" cy="716334"/>
            </a:xfrm>
            <a:prstGeom prst="up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 dirty="0"/>
            </a:p>
          </p:txBody>
        </p:sp>
      </p:grp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6" name="6 Metin kutusu"/>
          <p:cNvSpPr txBox="1"/>
          <p:nvPr/>
        </p:nvSpPr>
        <p:spPr>
          <a:xfrm>
            <a:off x="1812001" y="785799"/>
            <a:ext cx="271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ARDUINO UNO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388119" y="4349817"/>
            <a:ext cx="4711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Orijinal </a:t>
            </a:r>
            <a:r>
              <a:rPr lang="tr-TR" sz="2400" dirty="0" err="1"/>
              <a:t>Arduino</a:t>
            </a:r>
            <a:r>
              <a:rPr lang="tr-TR" sz="2400" dirty="0"/>
              <a:t> </a:t>
            </a:r>
            <a:r>
              <a:rPr lang="tr-TR" sz="2400" dirty="0" err="1"/>
              <a:t>Uno</a:t>
            </a:r>
            <a:r>
              <a:rPr lang="tr-TR" sz="2400" dirty="0"/>
              <a:t> </a:t>
            </a:r>
            <a:br>
              <a:rPr lang="tr-TR" sz="2400" dirty="0"/>
            </a:br>
            <a:r>
              <a:rPr lang="tr-TR" sz="2400" dirty="0"/>
              <a:t>USB iletişim için 16u2 veya 8u2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5963482" y="4349023"/>
            <a:ext cx="4784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Klon </a:t>
            </a:r>
            <a:r>
              <a:rPr lang="tr-TR" sz="2400" dirty="0" err="1"/>
              <a:t>Arduino</a:t>
            </a:r>
            <a:r>
              <a:rPr lang="tr-TR" sz="2400" dirty="0"/>
              <a:t> </a:t>
            </a:r>
            <a:r>
              <a:rPr lang="tr-TR" sz="2400" dirty="0" err="1"/>
              <a:t>Uno</a:t>
            </a:r>
            <a:r>
              <a:rPr lang="tr-TR" sz="2400" dirty="0"/>
              <a:t> </a:t>
            </a:r>
            <a:br>
              <a:rPr lang="tr-TR" sz="2400" dirty="0"/>
            </a:br>
            <a:r>
              <a:rPr lang="tr-TR" sz="2400" dirty="0"/>
              <a:t>USB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iletişim</a:t>
            </a:r>
            <a:r>
              <a:rPr lang="tr-TR" sz="2400" dirty="0"/>
              <a:t> için CH340G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27EA82A9-3655-E6E1-F0AE-1B82E5942B5A}"/>
              </a:ext>
            </a:extLst>
          </p:cNvPr>
          <p:cNvGrpSpPr/>
          <p:nvPr/>
        </p:nvGrpSpPr>
        <p:grpSpPr>
          <a:xfrm>
            <a:off x="6016045" y="1247464"/>
            <a:ext cx="4481043" cy="3192339"/>
            <a:chOff x="6016045" y="1247464"/>
            <a:chExt cx="4481043" cy="3192339"/>
          </a:xfrm>
        </p:grpSpPr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5EBE0341-A394-5542-F707-9B3091B41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045" y="1247464"/>
              <a:ext cx="4481043" cy="3192339"/>
            </a:xfrm>
            <a:prstGeom prst="rect">
              <a:avLst/>
            </a:prstGeom>
          </p:spPr>
        </p:pic>
        <p:sp>
          <p:nvSpPr>
            <p:cNvPr id="23" name="Dikdörtgen 22">
              <a:extLst>
                <a:ext uri="{FF2B5EF4-FFF2-40B4-BE49-F238E27FC236}">
                  <a16:creationId xmlns:a16="http://schemas.microsoft.com/office/drawing/2014/main" id="{3BADBE73-C6CB-5DD4-6F26-855481320B3D}"/>
                </a:ext>
              </a:extLst>
            </p:cNvPr>
            <p:cNvSpPr/>
            <p:nvPr/>
          </p:nvSpPr>
          <p:spPr>
            <a:xfrm>
              <a:off x="6991239" y="2306356"/>
              <a:ext cx="1019995" cy="648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tr-TR"/>
            </a:p>
          </p:txBody>
        </p:sp>
        <p:sp>
          <p:nvSpPr>
            <p:cNvPr id="24" name="Yukarı Ok 23">
              <a:extLst>
                <a:ext uri="{FF2B5EF4-FFF2-40B4-BE49-F238E27FC236}">
                  <a16:creationId xmlns:a16="http://schemas.microsoft.com/office/drawing/2014/main" id="{DA6997D0-5411-C1F3-1ACF-81B0E39F019F}"/>
                </a:ext>
              </a:extLst>
            </p:cNvPr>
            <p:cNvSpPr/>
            <p:nvPr/>
          </p:nvSpPr>
          <p:spPr>
            <a:xfrm rot="19155063">
              <a:off x="7849993" y="2890937"/>
              <a:ext cx="427607" cy="753440"/>
            </a:xfrm>
            <a:prstGeom prst="up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18480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37</a:t>
            </a:fld>
            <a:endParaRPr lang="tr-TR" dirty="0"/>
          </a:p>
        </p:txBody>
      </p:sp>
      <p:pic>
        <p:nvPicPr>
          <p:cNvPr id="6" name="6 Resim" descr="arduino-uno-pins-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050" y="728217"/>
            <a:ext cx="8072463" cy="5610875"/>
          </a:xfrm>
          <a:prstGeom prst="rect">
            <a:avLst/>
          </a:prstGeom>
        </p:spPr>
      </p:pic>
      <p:sp>
        <p:nvSpPr>
          <p:cNvPr id="7" name="7 Metin kutusu"/>
          <p:cNvSpPr txBox="1"/>
          <p:nvPr/>
        </p:nvSpPr>
        <p:spPr>
          <a:xfrm>
            <a:off x="2166909" y="5572140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UNO</a:t>
            </a:r>
          </a:p>
          <a:p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Kartının Uçları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855BEE4-A22E-13B4-37B8-A27BDA6590E8}"/>
              </a:ext>
            </a:extLst>
          </p:cNvPr>
          <p:cNvSpPr txBox="1"/>
          <p:nvPr/>
        </p:nvSpPr>
        <p:spPr>
          <a:xfrm>
            <a:off x="3789335" y="914400"/>
            <a:ext cx="7516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1634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38</a:t>
            </a:fld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6 Dikdörtgen"/>
              <p:cNvSpPr/>
              <p:nvPr/>
            </p:nvSpPr>
            <p:spPr>
              <a:xfrm>
                <a:off x="1808733" y="1183529"/>
                <a:ext cx="8427404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r-TR" sz="2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Mikrodenetleyici</a:t>
                </a:r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ATmega328 (8-bit)</a:t>
                </a: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Flash Bellek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32 KB (Atmega328p)</a:t>
                </a:r>
                <a:endParaRPr lang="tr-TR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SRAM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KB (Atmega328p)</a:t>
                </a: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EEPROM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1KB (Atmega328p)</a:t>
                </a: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Saat (</a:t>
                </a:r>
                <a:r>
                  <a:rPr lang="tr-TR" sz="2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Clock</a:t>
                </a:r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Hızı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16MHz</a:t>
                </a:r>
              </a:p>
              <a:p>
                <a:r>
                  <a:rPr lang="tr-TR" sz="2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Analog</a:t>
                </a:r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Giriş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Adet</a:t>
                </a: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Sayısal Giriş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 (6 tanesi PWM)</a:t>
                </a:r>
              </a:p>
              <a:p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PWM </a:t>
                </a:r>
                <a14:m>
                  <m:oMath xmlns:m="http://schemas.openxmlformats.org/officeDocument/2006/math">
                    <m:r>
                      <a:rPr lang="tr-TR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</m:oMath>
                </a14:m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: Darbe Genişlik Modülasyonu</a:t>
                </a: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USB – B </a:t>
                </a:r>
                <a:r>
                  <a:rPr lang="tr-TR" sz="2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Portu</a:t>
                </a:r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Programlama Girişi</a:t>
                </a: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Harici Besleme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9V DC</a:t>
                </a: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ICSP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Seri programlama giriş </a:t>
                </a:r>
                <a:r>
                  <a:rPr lang="tr-TR" sz="20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konnektörü</a:t>
                </a:r>
                <a:endParaRPr lang="tr-TR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DC Çıkış Akımı(</a:t>
                </a:r>
                <a:r>
                  <a:rPr lang="tr-TR" sz="2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Pin</a:t>
                </a:r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Başına)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</a:t>
                </a:r>
                <a:r>
                  <a:rPr lang="tr-TR" sz="20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</a:t>
                </a:r>
                <a:endParaRPr lang="tr-TR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tr-TR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3,3V DC Çıkış Akımı : </a:t>
                </a:r>
                <a:r>
                  <a:rPr lang="tr-TR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 </a:t>
                </a:r>
                <a:r>
                  <a:rPr lang="tr-TR" sz="20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</a:t>
                </a:r>
                <a:endParaRPr lang="tr-TR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6 Dikdörtge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733" y="1183529"/>
                <a:ext cx="8427404" cy="4093428"/>
              </a:xfrm>
              <a:prstGeom prst="rect">
                <a:avLst/>
              </a:prstGeom>
              <a:blipFill>
                <a:blip r:embed="rId2"/>
                <a:stretch>
                  <a:fillRect l="-753" t="-929" b="-154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7 Metin kutusu"/>
          <p:cNvSpPr txBox="1"/>
          <p:nvPr/>
        </p:nvSpPr>
        <p:spPr>
          <a:xfrm>
            <a:off x="1812000" y="785795"/>
            <a:ext cx="3998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UNO ÖZELLİKLERİ</a:t>
            </a:r>
          </a:p>
        </p:txBody>
      </p:sp>
      <p:pic>
        <p:nvPicPr>
          <p:cNvPr id="8" name="11 Resim" descr="arduino-frit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4506" y="1357301"/>
            <a:ext cx="4028615" cy="2829811"/>
          </a:xfrm>
          <a:prstGeom prst="rect">
            <a:avLst/>
          </a:prstGeom>
        </p:spPr>
      </p:pic>
      <p:sp>
        <p:nvSpPr>
          <p:cNvPr id="9" name="12 Metin kutusu"/>
          <p:cNvSpPr txBox="1"/>
          <p:nvPr/>
        </p:nvSpPr>
        <p:spPr>
          <a:xfrm>
            <a:off x="1808733" y="5274581"/>
            <a:ext cx="9282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UNO ile prototip elektronik devre tasarlarken, dijital G/Ç uçları ve analog uçları breadboard üzerine bağlantı yapılarak çalıştırılır. 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Eğer devre kalıcı olarak yapılacak ise SHIELD adı verilen yardımcı kartlar veya PCB’ ye kurulmuş devreler kullanılmalıdır.</a:t>
            </a:r>
          </a:p>
        </p:txBody>
      </p:sp>
    </p:spTree>
    <p:extLst>
      <p:ext uri="{BB962C8B-B14F-4D97-AF65-F5344CB8AC3E}">
        <p14:creationId xmlns:p14="http://schemas.microsoft.com/office/powerpoint/2010/main" val="260894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A63B552-ABF4-D3C1-76F2-A71E14890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3224" y="833915"/>
            <a:ext cx="4150256" cy="4150256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39</a:t>
            </a:fld>
            <a:endParaRPr lang="tr-TR" dirty="0"/>
          </a:p>
        </p:txBody>
      </p:sp>
      <p:sp>
        <p:nvSpPr>
          <p:cNvPr id="6" name="6 Dikdörtgen"/>
          <p:cNvSpPr/>
          <p:nvPr/>
        </p:nvSpPr>
        <p:spPr>
          <a:xfrm>
            <a:off x="1811999" y="1299715"/>
            <a:ext cx="550320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Arduino’nun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bütün modellerinde olduğu gibi standart olarak kullanılan 13 numaralı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bağlı bir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bulunmaktadır. </a:t>
            </a:r>
          </a:p>
          <a:p>
            <a:pPr marL="342900" indent="-342900">
              <a:buFont typeface="Wingdings" pitchFamily="2" charset="2"/>
              <a:buChar char="Ø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14 adet dijital giriş veya çıkış olarak kullanılabilen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bulunmaktadır. </a:t>
            </a:r>
          </a:p>
          <a:p>
            <a:pPr marL="342900" indent="-342900">
              <a:buFont typeface="Wingdings" pitchFamily="2" charset="2"/>
              <a:buChar char="Ø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Bazı 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dijital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giriş çıkış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pinlerinin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yanında ~ işareti bulunmaktadır. Bu işaretin olduğu 3,5,6,9,10,11 numaralı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analog çıkış diyebileceğimiz PWM sinyal çıkışı olarak kullanılmaktadır. Bu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8 bitlik çözünürlüğü destekler. (DAC)</a:t>
            </a:r>
          </a:p>
          <a:p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7 Metin kutusu"/>
          <p:cNvSpPr txBox="1"/>
          <p:nvPr/>
        </p:nvSpPr>
        <p:spPr>
          <a:xfrm>
            <a:off x="1812000" y="785795"/>
            <a:ext cx="3998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UNO ÖZELLİKLERİ</a:t>
            </a:r>
          </a:p>
        </p:txBody>
      </p:sp>
      <p:sp>
        <p:nvSpPr>
          <p:cNvPr id="9" name="12 Metin kutusu"/>
          <p:cNvSpPr txBox="1"/>
          <p:nvPr/>
        </p:nvSpPr>
        <p:spPr>
          <a:xfrm>
            <a:off x="1811999" y="4720584"/>
            <a:ext cx="9484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6 adet </a:t>
            </a:r>
            <a:r>
              <a:rPr lang="tr-TR" b="1" i="1" u="sng" dirty="0"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  <a:r>
              <a:rPr lang="tr-TR" b="1" i="1" dirty="0">
                <a:latin typeface="Arial" panose="020B0604020202020204" pitchFamily="34" charset="0"/>
                <a:cs typeface="Arial" panose="020B0604020202020204" pitchFamily="34" charset="0"/>
              </a:rPr>
              <a:t> giriş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bulunmaktadır. Bu giriş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10 bitlik çözünürlüğü destekler.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(ADC) </a:t>
            </a:r>
          </a:p>
          <a:p>
            <a:pPr marL="285750" indent="-285750">
              <a:buFont typeface="Wingdings" pitchFamily="2" charset="2"/>
              <a:buChar char="Ø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Üzerinde 5V ve 3.3V gerilimleri veren çıkış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bulunmaktadır.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3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55" y="3490397"/>
            <a:ext cx="2866363" cy="2866363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4</a:t>
            </a:fld>
            <a:endParaRPr lang="tr-TR" dirty="0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993547"/>
              </p:ext>
            </p:extLst>
          </p:nvPr>
        </p:nvGraphicFramePr>
        <p:xfrm>
          <a:off x="1812002" y="1267833"/>
          <a:ext cx="7897148" cy="2112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4317">
                  <a:extLst>
                    <a:ext uri="{9D8B030D-6E8A-4147-A177-3AD203B41FA5}">
                      <a16:colId xmlns:a16="http://schemas.microsoft.com/office/drawing/2014/main" val="144193408"/>
                    </a:ext>
                  </a:extLst>
                </a:gridCol>
                <a:gridCol w="5712831">
                  <a:extLst>
                    <a:ext uri="{9D8B030D-6E8A-4147-A177-3AD203B41FA5}">
                      <a16:colId xmlns:a16="http://schemas.microsoft.com/office/drawing/2014/main" val="3081508616"/>
                    </a:ext>
                  </a:extLst>
                </a:gridCol>
              </a:tblGrid>
              <a:tr h="3577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FİRMA</a:t>
                      </a:r>
                      <a:endParaRPr lang="tr-T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MİKRODENETLEYİCİ</a:t>
                      </a:r>
                      <a:endParaRPr lang="tr-T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2355337"/>
                  </a:ext>
                </a:extLst>
              </a:tr>
              <a:tr h="292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Microchip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PIC16F84, PIC16F628, PIC16F877, PIC18F4550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842002"/>
                  </a:ext>
                </a:extLst>
              </a:tr>
              <a:tr h="292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Atmel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tr-T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Microchip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ATtiny10, Atmega328p, Atmega3250, Atmega32u4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5685378"/>
                  </a:ext>
                </a:extLst>
              </a:tr>
              <a:tr h="292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8031, 8051, 8052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1230728"/>
                  </a:ext>
                </a:extLst>
              </a:tr>
              <a:tr h="292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Motorola 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HC05, H11, 6800, 6801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8513671"/>
                  </a:ext>
                </a:extLst>
              </a:tr>
              <a:tr h="292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Cortex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STM32, STM32F4, STM32F407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0261644"/>
                  </a:ext>
                </a:extLst>
              </a:tr>
              <a:tr h="2944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Texas Instruments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CC3200, MSP430, MSP432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593210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12002" y="785796"/>
            <a:ext cx="8851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Aşağıda bazı markaların ürettiği </a:t>
            </a:r>
            <a:r>
              <a:rPr lang="tr-TR" altLang="tr-TR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mikrodenetleyici</a:t>
            </a:r>
            <a:r>
              <a:rPr lang="tr-TR" altLang="tr-T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çeşitleri görünmektedir.</a:t>
            </a:r>
            <a:endParaRPr lang="tr-TR" altLang="tr-TR" dirty="0">
              <a:latin typeface="Arial" panose="020B0604020202020204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42" y="4275919"/>
            <a:ext cx="2749815" cy="148988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18" y="3817115"/>
            <a:ext cx="2535237" cy="22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22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0">
            <a:extLst>
              <a:ext uri="{FF2B5EF4-FFF2-40B4-BE49-F238E27FC236}">
                <a16:creationId xmlns:a16="http://schemas.microsoft.com/office/drawing/2014/main" id="{2B43AB70-451B-5C53-6967-4ECEA5150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1492" y="2598067"/>
            <a:ext cx="637260" cy="32962"/>
          </a:xfrm>
          <a:custGeom>
            <a:avLst/>
            <a:gdLst>
              <a:gd name="T0" fmla="*/ 1020 w 1021"/>
              <a:gd name="T1" fmla="*/ 51 h 52"/>
              <a:gd name="T2" fmla="*/ 0 w 1021"/>
              <a:gd name="T3" fmla="*/ 51 h 52"/>
              <a:gd name="T4" fmla="*/ 0 w 1021"/>
              <a:gd name="T5" fmla="*/ 0 h 52"/>
              <a:gd name="T6" fmla="*/ 1020 w 1021"/>
              <a:gd name="T7" fmla="*/ 0 h 52"/>
              <a:gd name="T8" fmla="*/ 1020 w 1021"/>
              <a:gd name="T9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1" h="52">
                <a:moveTo>
                  <a:pt x="1020" y="51"/>
                </a:moveTo>
                <a:lnTo>
                  <a:pt x="0" y="51"/>
                </a:lnTo>
                <a:lnTo>
                  <a:pt x="0" y="0"/>
                </a:lnTo>
                <a:lnTo>
                  <a:pt x="1020" y="0"/>
                </a:lnTo>
                <a:lnTo>
                  <a:pt x="1020" y="51"/>
                </a:lnTo>
              </a:path>
            </a:pathLst>
          </a:custGeom>
          <a:solidFill>
            <a:srgbClr val="009051"/>
          </a:solidFill>
          <a:ln>
            <a:solidFill>
              <a:srgbClr val="00B050"/>
            </a:solidFill>
          </a:ln>
          <a:effectLst/>
        </p:spPr>
        <p:txBody>
          <a:bodyPr wrap="none" anchor="ctr"/>
          <a:lstStyle/>
          <a:p>
            <a:endParaRPr lang="en-US" sz="326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7" name="7 Metin kutusu"/>
          <p:cNvSpPr txBox="1"/>
          <p:nvPr/>
        </p:nvSpPr>
        <p:spPr>
          <a:xfrm>
            <a:off x="1812000" y="785795"/>
            <a:ext cx="3998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UNO ÖZELLİKLERİ</a:t>
            </a:r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5C0891E1-EE79-5710-D29A-36119F381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599" y="1996453"/>
            <a:ext cx="1269059" cy="1269059"/>
          </a:xfrm>
          <a:custGeom>
            <a:avLst/>
            <a:gdLst>
              <a:gd name="T0" fmla="*/ 1018 w 2038"/>
              <a:gd name="T1" fmla="*/ 0 h 2039"/>
              <a:gd name="T2" fmla="*/ 1018 w 2038"/>
              <a:gd name="T3" fmla="*/ 0 h 2039"/>
              <a:gd name="T4" fmla="*/ 2037 w 2038"/>
              <a:gd name="T5" fmla="*/ 1019 h 2039"/>
              <a:gd name="T6" fmla="*/ 2037 w 2038"/>
              <a:gd name="T7" fmla="*/ 1019 h 2039"/>
              <a:gd name="T8" fmla="*/ 1018 w 2038"/>
              <a:gd name="T9" fmla="*/ 2038 h 2039"/>
              <a:gd name="T10" fmla="*/ 1018 w 2038"/>
              <a:gd name="T11" fmla="*/ 2038 h 2039"/>
              <a:gd name="T12" fmla="*/ 0 w 2038"/>
              <a:gd name="T13" fmla="*/ 1019 h 2039"/>
              <a:gd name="T14" fmla="*/ 0 w 2038"/>
              <a:gd name="T15" fmla="*/ 1019 h 2039"/>
              <a:gd name="T16" fmla="*/ 1018 w 2038"/>
              <a:gd name="T17" fmla="*/ 0 h 2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8" h="2039">
                <a:moveTo>
                  <a:pt x="1018" y="0"/>
                </a:moveTo>
                <a:lnTo>
                  <a:pt x="1018" y="0"/>
                </a:lnTo>
                <a:cubicBezTo>
                  <a:pt x="1581" y="0"/>
                  <a:pt x="2037" y="456"/>
                  <a:pt x="2037" y="1019"/>
                </a:cubicBezTo>
                <a:lnTo>
                  <a:pt x="2037" y="1019"/>
                </a:lnTo>
                <a:cubicBezTo>
                  <a:pt x="2037" y="1582"/>
                  <a:pt x="1581" y="2038"/>
                  <a:pt x="1018" y="2038"/>
                </a:cubicBezTo>
                <a:lnTo>
                  <a:pt x="1018" y="2038"/>
                </a:lnTo>
                <a:cubicBezTo>
                  <a:pt x="456" y="2038"/>
                  <a:pt x="0" y="1582"/>
                  <a:pt x="0" y="1019"/>
                </a:cubicBezTo>
                <a:lnTo>
                  <a:pt x="0" y="1019"/>
                </a:lnTo>
                <a:cubicBezTo>
                  <a:pt x="0" y="456"/>
                  <a:pt x="456" y="0"/>
                  <a:pt x="1018" y="0"/>
                </a:cubicBezTo>
              </a:path>
            </a:pathLst>
          </a:custGeom>
          <a:solidFill>
            <a:srgbClr val="009051"/>
          </a:solidFill>
          <a:ln>
            <a:solidFill>
              <a:srgbClr val="00B050"/>
            </a:solidFill>
          </a:ln>
          <a:effectLst/>
        </p:spPr>
        <p:txBody>
          <a:bodyPr wrap="none" anchor="ctr"/>
          <a:lstStyle/>
          <a:p>
            <a:endParaRPr lang="en-US" sz="32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C9ECD91C-2661-6D39-2D01-889E74419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046" y="1996453"/>
            <a:ext cx="4894355" cy="1269059"/>
          </a:xfrm>
          <a:prstGeom prst="roundRect">
            <a:avLst/>
          </a:prstGeom>
          <a:solidFill>
            <a:srgbClr val="009051"/>
          </a:solidFill>
          <a:ln>
            <a:solidFill>
              <a:srgbClr val="00B050"/>
            </a:solidFill>
          </a:ln>
          <a:effectLst/>
        </p:spPr>
        <p:txBody>
          <a:bodyPr wrap="none" anchor="ctr"/>
          <a:lstStyle/>
          <a:p>
            <a:endParaRPr lang="en-US" sz="32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10">
            <a:extLst>
              <a:ext uri="{FF2B5EF4-FFF2-40B4-BE49-F238E27FC236}">
                <a16:creationId xmlns:a16="http://schemas.microsoft.com/office/drawing/2014/main" id="{7433F891-DFA1-1FE8-B489-73DDA8AB1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599" y="3466488"/>
            <a:ext cx="1269059" cy="1269059"/>
          </a:xfrm>
          <a:custGeom>
            <a:avLst/>
            <a:gdLst>
              <a:gd name="T0" fmla="*/ 1018 w 2038"/>
              <a:gd name="T1" fmla="*/ 0 h 2039"/>
              <a:gd name="T2" fmla="*/ 1018 w 2038"/>
              <a:gd name="T3" fmla="*/ 0 h 2039"/>
              <a:gd name="T4" fmla="*/ 2037 w 2038"/>
              <a:gd name="T5" fmla="*/ 1019 h 2039"/>
              <a:gd name="T6" fmla="*/ 2037 w 2038"/>
              <a:gd name="T7" fmla="*/ 1019 h 2039"/>
              <a:gd name="T8" fmla="*/ 1018 w 2038"/>
              <a:gd name="T9" fmla="*/ 2038 h 2039"/>
              <a:gd name="T10" fmla="*/ 1018 w 2038"/>
              <a:gd name="T11" fmla="*/ 2038 h 2039"/>
              <a:gd name="T12" fmla="*/ 0 w 2038"/>
              <a:gd name="T13" fmla="*/ 1019 h 2039"/>
              <a:gd name="T14" fmla="*/ 0 w 2038"/>
              <a:gd name="T15" fmla="*/ 1019 h 2039"/>
              <a:gd name="T16" fmla="*/ 1018 w 2038"/>
              <a:gd name="T17" fmla="*/ 0 h 2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8" h="2039">
                <a:moveTo>
                  <a:pt x="1018" y="0"/>
                </a:moveTo>
                <a:lnTo>
                  <a:pt x="1018" y="0"/>
                </a:lnTo>
                <a:cubicBezTo>
                  <a:pt x="1581" y="0"/>
                  <a:pt x="2037" y="456"/>
                  <a:pt x="2037" y="1019"/>
                </a:cubicBezTo>
                <a:lnTo>
                  <a:pt x="2037" y="1019"/>
                </a:lnTo>
                <a:cubicBezTo>
                  <a:pt x="2037" y="1581"/>
                  <a:pt x="1581" y="2038"/>
                  <a:pt x="1018" y="2038"/>
                </a:cubicBezTo>
                <a:lnTo>
                  <a:pt x="1018" y="2038"/>
                </a:lnTo>
                <a:cubicBezTo>
                  <a:pt x="456" y="2038"/>
                  <a:pt x="0" y="1581"/>
                  <a:pt x="0" y="1019"/>
                </a:cubicBezTo>
                <a:lnTo>
                  <a:pt x="0" y="1019"/>
                </a:lnTo>
                <a:cubicBezTo>
                  <a:pt x="0" y="456"/>
                  <a:pt x="456" y="0"/>
                  <a:pt x="1018" y="0"/>
                </a:cubicBezTo>
              </a:path>
            </a:pathLst>
          </a:custGeom>
          <a:solidFill>
            <a:srgbClr val="41ACC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/>
          </a:p>
        </p:txBody>
      </p:sp>
      <p:sp>
        <p:nvSpPr>
          <p:cNvPr id="37" name="Freeform 12">
            <a:extLst>
              <a:ext uri="{FF2B5EF4-FFF2-40B4-BE49-F238E27FC236}">
                <a16:creationId xmlns:a16="http://schemas.microsoft.com/office/drawing/2014/main" id="{E093BCFB-6925-DCF2-67D5-64470EEE7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046" y="3466488"/>
            <a:ext cx="4894355" cy="1269059"/>
          </a:xfrm>
          <a:prstGeom prst="roundRect">
            <a:avLst/>
          </a:prstGeom>
          <a:solidFill>
            <a:srgbClr val="41ACC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/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569C73E8-26E5-1533-B2A4-7E4B27502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599" y="4913829"/>
            <a:ext cx="1269059" cy="1269059"/>
          </a:xfrm>
          <a:custGeom>
            <a:avLst/>
            <a:gdLst>
              <a:gd name="T0" fmla="*/ 1018 w 2038"/>
              <a:gd name="T1" fmla="*/ 0 h 2039"/>
              <a:gd name="T2" fmla="*/ 1018 w 2038"/>
              <a:gd name="T3" fmla="*/ 0 h 2039"/>
              <a:gd name="T4" fmla="*/ 2037 w 2038"/>
              <a:gd name="T5" fmla="*/ 1019 h 2039"/>
              <a:gd name="T6" fmla="*/ 2037 w 2038"/>
              <a:gd name="T7" fmla="*/ 1019 h 2039"/>
              <a:gd name="T8" fmla="*/ 1018 w 2038"/>
              <a:gd name="T9" fmla="*/ 2038 h 2039"/>
              <a:gd name="T10" fmla="*/ 1018 w 2038"/>
              <a:gd name="T11" fmla="*/ 2038 h 2039"/>
              <a:gd name="T12" fmla="*/ 0 w 2038"/>
              <a:gd name="T13" fmla="*/ 1019 h 2039"/>
              <a:gd name="T14" fmla="*/ 0 w 2038"/>
              <a:gd name="T15" fmla="*/ 1019 h 2039"/>
              <a:gd name="T16" fmla="*/ 1018 w 2038"/>
              <a:gd name="T17" fmla="*/ 0 h 2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8" h="2039">
                <a:moveTo>
                  <a:pt x="1018" y="0"/>
                </a:moveTo>
                <a:lnTo>
                  <a:pt x="1018" y="0"/>
                </a:lnTo>
                <a:cubicBezTo>
                  <a:pt x="1581" y="0"/>
                  <a:pt x="2037" y="456"/>
                  <a:pt x="2037" y="1019"/>
                </a:cubicBezTo>
                <a:lnTo>
                  <a:pt x="2037" y="1019"/>
                </a:lnTo>
                <a:cubicBezTo>
                  <a:pt x="2037" y="1582"/>
                  <a:pt x="1581" y="2038"/>
                  <a:pt x="1018" y="2038"/>
                </a:cubicBezTo>
                <a:lnTo>
                  <a:pt x="1018" y="2038"/>
                </a:lnTo>
                <a:cubicBezTo>
                  <a:pt x="456" y="2038"/>
                  <a:pt x="0" y="1582"/>
                  <a:pt x="0" y="1019"/>
                </a:cubicBezTo>
                <a:lnTo>
                  <a:pt x="0" y="1019"/>
                </a:lnTo>
                <a:cubicBezTo>
                  <a:pt x="0" y="456"/>
                  <a:pt x="456" y="0"/>
                  <a:pt x="1018" y="0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93F8A5A9-09A7-9D90-57FB-B96D40FDF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046" y="4913829"/>
            <a:ext cx="4894355" cy="1269059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/>
          </a:p>
        </p:txBody>
      </p:sp>
      <p:sp>
        <p:nvSpPr>
          <p:cNvPr id="41" name="Freeform 157">
            <a:extLst>
              <a:ext uri="{FF2B5EF4-FFF2-40B4-BE49-F238E27FC236}">
                <a16:creationId xmlns:a16="http://schemas.microsoft.com/office/drawing/2014/main" id="{C32EE48B-DFA4-0575-2F0C-62A9A218D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1492" y="4070803"/>
            <a:ext cx="637260" cy="32962"/>
          </a:xfrm>
          <a:custGeom>
            <a:avLst/>
            <a:gdLst>
              <a:gd name="T0" fmla="*/ 1020 w 1021"/>
              <a:gd name="T1" fmla="*/ 51 h 52"/>
              <a:gd name="T2" fmla="*/ 0 w 1021"/>
              <a:gd name="T3" fmla="*/ 51 h 52"/>
              <a:gd name="T4" fmla="*/ 0 w 1021"/>
              <a:gd name="T5" fmla="*/ 0 h 52"/>
              <a:gd name="T6" fmla="*/ 1020 w 1021"/>
              <a:gd name="T7" fmla="*/ 0 h 52"/>
              <a:gd name="T8" fmla="*/ 1020 w 1021"/>
              <a:gd name="T9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1" h="52">
                <a:moveTo>
                  <a:pt x="1020" y="51"/>
                </a:moveTo>
                <a:lnTo>
                  <a:pt x="0" y="51"/>
                </a:lnTo>
                <a:lnTo>
                  <a:pt x="0" y="0"/>
                </a:lnTo>
                <a:lnTo>
                  <a:pt x="1020" y="0"/>
                </a:lnTo>
                <a:lnTo>
                  <a:pt x="1020" y="51"/>
                </a:lnTo>
              </a:path>
            </a:pathLst>
          </a:custGeom>
          <a:solidFill>
            <a:srgbClr val="41ACC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42" name="Freeform 235">
            <a:extLst>
              <a:ext uri="{FF2B5EF4-FFF2-40B4-BE49-F238E27FC236}">
                <a16:creationId xmlns:a16="http://schemas.microsoft.com/office/drawing/2014/main" id="{AFA32C06-FD37-E016-CD44-19AB999D0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1492" y="5518097"/>
            <a:ext cx="637260" cy="32962"/>
          </a:xfrm>
          <a:custGeom>
            <a:avLst/>
            <a:gdLst>
              <a:gd name="T0" fmla="*/ 1020 w 1021"/>
              <a:gd name="T1" fmla="*/ 51 h 52"/>
              <a:gd name="T2" fmla="*/ 0 w 1021"/>
              <a:gd name="T3" fmla="*/ 51 h 52"/>
              <a:gd name="T4" fmla="*/ 0 w 1021"/>
              <a:gd name="T5" fmla="*/ 0 h 52"/>
              <a:gd name="T6" fmla="*/ 1020 w 1021"/>
              <a:gd name="T7" fmla="*/ 0 h 52"/>
              <a:gd name="T8" fmla="*/ 1020 w 1021"/>
              <a:gd name="T9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1" h="52">
                <a:moveTo>
                  <a:pt x="1020" y="51"/>
                </a:moveTo>
                <a:lnTo>
                  <a:pt x="0" y="51"/>
                </a:lnTo>
                <a:lnTo>
                  <a:pt x="0" y="0"/>
                </a:lnTo>
                <a:lnTo>
                  <a:pt x="1020" y="0"/>
                </a:lnTo>
                <a:lnTo>
                  <a:pt x="1020" y="51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grpSp>
        <p:nvGrpSpPr>
          <p:cNvPr id="43" name="Group 27">
            <a:extLst>
              <a:ext uri="{FF2B5EF4-FFF2-40B4-BE49-F238E27FC236}">
                <a16:creationId xmlns:a16="http://schemas.microsoft.com/office/drawing/2014/main" id="{E70FE605-FADD-F577-3497-85B73B707563}"/>
              </a:ext>
            </a:extLst>
          </p:cNvPr>
          <p:cNvGrpSpPr/>
          <p:nvPr/>
        </p:nvGrpSpPr>
        <p:grpSpPr>
          <a:xfrm>
            <a:off x="4882202" y="2139601"/>
            <a:ext cx="4167138" cy="678030"/>
            <a:chOff x="10441857" y="3556898"/>
            <a:chExt cx="8334275" cy="1356057"/>
          </a:xfrm>
        </p:grpSpPr>
        <p:sp>
          <p:nvSpPr>
            <p:cNvPr id="44" name="Subtitle 2">
              <a:extLst>
                <a:ext uri="{FF2B5EF4-FFF2-40B4-BE49-F238E27FC236}">
                  <a16:creationId xmlns:a16="http://schemas.microsoft.com/office/drawing/2014/main" id="{EC4A41C8-E6A5-E7A9-D7F1-5F3BEB54EA38}"/>
                </a:ext>
              </a:extLst>
            </p:cNvPr>
            <p:cNvSpPr txBox="1">
              <a:spLocks/>
            </p:cNvSpPr>
            <p:nvPr/>
          </p:nvSpPr>
          <p:spPr>
            <a:xfrm>
              <a:off x="10511673" y="4358958"/>
              <a:ext cx="8264459" cy="553997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Arduino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programlarının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bulunduğu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bölümdür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5" name="TextBox 26">
              <a:extLst>
                <a:ext uri="{FF2B5EF4-FFF2-40B4-BE49-F238E27FC236}">
                  <a16:creationId xmlns:a16="http://schemas.microsoft.com/office/drawing/2014/main" id="{E4E46FFA-3A7A-E75E-B051-F3D2F984C31B}"/>
                </a:ext>
              </a:extLst>
            </p:cNvPr>
            <p:cNvSpPr txBox="1"/>
            <p:nvPr/>
          </p:nvSpPr>
          <p:spPr>
            <a:xfrm>
              <a:off x="10441857" y="3556898"/>
              <a:ext cx="3729226" cy="738662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FLASH HAFIZA</a:t>
              </a:r>
            </a:p>
          </p:txBody>
        </p:sp>
      </p:grpSp>
      <p:grpSp>
        <p:nvGrpSpPr>
          <p:cNvPr id="46" name="Group 28">
            <a:extLst>
              <a:ext uri="{FF2B5EF4-FFF2-40B4-BE49-F238E27FC236}">
                <a16:creationId xmlns:a16="http://schemas.microsoft.com/office/drawing/2014/main" id="{3516B0CD-3A1D-6084-60ED-58E8CF31B4CF}"/>
              </a:ext>
            </a:extLst>
          </p:cNvPr>
          <p:cNvGrpSpPr/>
          <p:nvPr/>
        </p:nvGrpSpPr>
        <p:grpSpPr>
          <a:xfrm>
            <a:off x="4917109" y="3642757"/>
            <a:ext cx="4132231" cy="875741"/>
            <a:chOff x="10511671" y="3623140"/>
            <a:chExt cx="8264461" cy="1751478"/>
          </a:xfrm>
        </p:grpSpPr>
        <p:sp>
          <p:nvSpPr>
            <p:cNvPr id="47" name="Subtitle 2">
              <a:extLst>
                <a:ext uri="{FF2B5EF4-FFF2-40B4-BE49-F238E27FC236}">
                  <a16:creationId xmlns:a16="http://schemas.microsoft.com/office/drawing/2014/main" id="{9312A448-7EF4-962C-4C32-1EF80A7E63EC}"/>
                </a:ext>
              </a:extLst>
            </p:cNvPr>
            <p:cNvSpPr txBox="1">
              <a:spLocks/>
            </p:cNvSpPr>
            <p:nvPr/>
          </p:nvSpPr>
          <p:spPr>
            <a:xfrm>
              <a:off x="10511673" y="4358958"/>
              <a:ext cx="8264459" cy="1015660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Program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çalıştığında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değişkenleri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yarattığı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ve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gerektiğinde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değerlerini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değiştirdiği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bölüm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0">
              <a:extLst>
                <a:ext uri="{FF2B5EF4-FFF2-40B4-BE49-F238E27FC236}">
                  <a16:creationId xmlns:a16="http://schemas.microsoft.com/office/drawing/2014/main" id="{D6B807E4-E52E-A6AB-09CC-B7B346C4A1A7}"/>
                </a:ext>
              </a:extLst>
            </p:cNvPr>
            <p:cNvSpPr txBox="1"/>
            <p:nvPr/>
          </p:nvSpPr>
          <p:spPr>
            <a:xfrm>
              <a:off x="10511671" y="3623140"/>
              <a:ext cx="1728678" cy="738662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SRAM</a:t>
              </a:r>
            </a:p>
          </p:txBody>
        </p:sp>
      </p:grpSp>
      <p:grpSp>
        <p:nvGrpSpPr>
          <p:cNvPr id="49" name="Group 31">
            <a:extLst>
              <a:ext uri="{FF2B5EF4-FFF2-40B4-BE49-F238E27FC236}">
                <a16:creationId xmlns:a16="http://schemas.microsoft.com/office/drawing/2014/main" id="{438F15E7-472B-7CC9-E801-86C28BE256E6}"/>
              </a:ext>
            </a:extLst>
          </p:cNvPr>
          <p:cNvGrpSpPr/>
          <p:nvPr/>
        </p:nvGrpSpPr>
        <p:grpSpPr>
          <a:xfrm>
            <a:off x="4917109" y="5090099"/>
            <a:ext cx="4132231" cy="875741"/>
            <a:chOff x="10511671" y="3623140"/>
            <a:chExt cx="8264461" cy="1751478"/>
          </a:xfrm>
        </p:grpSpPr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D5B6D8BA-6FFB-A66A-8E26-2DF75CE38A28}"/>
                </a:ext>
              </a:extLst>
            </p:cNvPr>
            <p:cNvSpPr txBox="1">
              <a:spLocks/>
            </p:cNvSpPr>
            <p:nvPr/>
          </p:nvSpPr>
          <p:spPr>
            <a:xfrm>
              <a:off x="10511673" y="4358958"/>
              <a:ext cx="8264459" cy="1015660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Programcının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uzun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dönemli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değişkenleri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sakladığı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KALICI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bölümdür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C3CD703C-45C4-8337-3B42-4403562B98A1}"/>
                </a:ext>
              </a:extLst>
            </p:cNvPr>
            <p:cNvSpPr txBox="1"/>
            <p:nvPr/>
          </p:nvSpPr>
          <p:spPr>
            <a:xfrm>
              <a:off x="10511671" y="3623140"/>
              <a:ext cx="2369880" cy="738662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EEPROM</a:t>
              </a:r>
            </a:p>
          </p:txBody>
        </p:sp>
      </p:grpSp>
      <p:sp>
        <p:nvSpPr>
          <p:cNvPr id="52" name="TextBox 34">
            <a:extLst>
              <a:ext uri="{FF2B5EF4-FFF2-40B4-BE49-F238E27FC236}">
                <a16:creationId xmlns:a16="http://schemas.microsoft.com/office/drawing/2014/main" id="{3FC5B943-32E5-7FEA-E1A5-978E17476C3F}"/>
              </a:ext>
            </a:extLst>
          </p:cNvPr>
          <p:cNvSpPr txBox="1"/>
          <p:nvPr/>
        </p:nvSpPr>
        <p:spPr>
          <a:xfrm>
            <a:off x="3110469" y="2238568"/>
            <a:ext cx="505268" cy="7848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TextBox 35">
            <a:extLst>
              <a:ext uri="{FF2B5EF4-FFF2-40B4-BE49-F238E27FC236}">
                <a16:creationId xmlns:a16="http://schemas.microsoft.com/office/drawing/2014/main" id="{8DAD972B-B10E-7D3F-4ECB-1983F2180865}"/>
              </a:ext>
            </a:extLst>
          </p:cNvPr>
          <p:cNvSpPr txBox="1"/>
          <p:nvPr/>
        </p:nvSpPr>
        <p:spPr>
          <a:xfrm>
            <a:off x="3110469" y="3708603"/>
            <a:ext cx="505268" cy="7848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TextBox 36">
            <a:extLst>
              <a:ext uri="{FF2B5EF4-FFF2-40B4-BE49-F238E27FC236}">
                <a16:creationId xmlns:a16="http://schemas.microsoft.com/office/drawing/2014/main" id="{2224EA60-E82A-6C6D-B043-55E48E28CD5B}"/>
              </a:ext>
            </a:extLst>
          </p:cNvPr>
          <p:cNvSpPr txBox="1"/>
          <p:nvPr/>
        </p:nvSpPr>
        <p:spPr>
          <a:xfrm>
            <a:off x="3110469" y="5155944"/>
            <a:ext cx="505267" cy="7848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17FA8168-B34B-4756-47B0-10E81A3CB290}"/>
              </a:ext>
            </a:extLst>
          </p:cNvPr>
          <p:cNvSpPr txBox="1"/>
          <p:nvPr/>
        </p:nvSpPr>
        <p:spPr>
          <a:xfrm>
            <a:off x="1812000" y="1315573"/>
            <a:ext cx="7422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kartlarla çalışırken 3 hafıza türünü çok iyi bilmek gerekiyor.</a:t>
            </a:r>
          </a:p>
        </p:txBody>
      </p:sp>
      <p:grpSp>
        <p:nvGrpSpPr>
          <p:cNvPr id="59" name="Grup 58">
            <a:extLst>
              <a:ext uri="{FF2B5EF4-FFF2-40B4-BE49-F238E27FC236}">
                <a16:creationId xmlns:a16="http://schemas.microsoft.com/office/drawing/2014/main" id="{00662187-61D2-20E3-5C73-9EEBF7613075}"/>
              </a:ext>
            </a:extLst>
          </p:cNvPr>
          <p:cNvGrpSpPr/>
          <p:nvPr/>
        </p:nvGrpSpPr>
        <p:grpSpPr>
          <a:xfrm>
            <a:off x="-10370" y="1759302"/>
            <a:ext cx="2151599" cy="2116657"/>
            <a:chOff x="-10370" y="1759302"/>
            <a:chExt cx="2151599" cy="2116657"/>
          </a:xfrm>
        </p:grpSpPr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63BE7C99-7F0C-CAE4-71FC-CF03CA98E1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01414">
              <a:off x="7101" y="1741831"/>
              <a:ext cx="2116657" cy="2151599"/>
            </a:xfrm>
            <a:custGeom>
              <a:avLst/>
              <a:gdLst>
                <a:gd name="T0" fmla="*/ 4466 w 4641"/>
                <a:gd name="T1" fmla="*/ 4254 h 4640"/>
                <a:gd name="T2" fmla="*/ 4166 w 4641"/>
                <a:gd name="T3" fmla="*/ 3515 h 4640"/>
                <a:gd name="T4" fmla="*/ 4166 w 4641"/>
                <a:gd name="T5" fmla="*/ 3515 h 4640"/>
                <a:gd name="T6" fmla="*/ 4180 w 4641"/>
                <a:gd name="T7" fmla="*/ 3379 h 4640"/>
                <a:gd name="T8" fmla="*/ 4180 w 4641"/>
                <a:gd name="T9" fmla="*/ 3379 h 4640"/>
                <a:gd name="T10" fmla="*/ 3833 w 4641"/>
                <a:gd name="T11" fmla="*/ 832 h 4640"/>
                <a:gd name="T12" fmla="*/ 3833 w 4641"/>
                <a:gd name="T13" fmla="*/ 832 h 4640"/>
                <a:gd name="T14" fmla="*/ 837 w 4641"/>
                <a:gd name="T15" fmla="*/ 827 h 4640"/>
                <a:gd name="T16" fmla="*/ 837 w 4641"/>
                <a:gd name="T17" fmla="*/ 827 h 4640"/>
                <a:gd name="T18" fmla="*/ 831 w 4641"/>
                <a:gd name="T19" fmla="*/ 3833 h 4640"/>
                <a:gd name="T20" fmla="*/ 831 w 4641"/>
                <a:gd name="T21" fmla="*/ 3833 h 4640"/>
                <a:gd name="T22" fmla="*/ 3379 w 4641"/>
                <a:gd name="T23" fmla="*/ 4179 h 4640"/>
                <a:gd name="T24" fmla="*/ 3379 w 4641"/>
                <a:gd name="T25" fmla="*/ 4179 h 4640"/>
                <a:gd name="T26" fmla="*/ 3516 w 4641"/>
                <a:gd name="T27" fmla="*/ 4165 h 4640"/>
                <a:gd name="T28" fmla="*/ 4254 w 4641"/>
                <a:gd name="T29" fmla="*/ 4465 h 4640"/>
                <a:gd name="T30" fmla="*/ 4254 w 4641"/>
                <a:gd name="T31" fmla="*/ 4465 h 4640"/>
                <a:gd name="T32" fmla="*/ 4466 w 4641"/>
                <a:gd name="T33" fmla="*/ 4254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41" h="4640">
                  <a:moveTo>
                    <a:pt x="4466" y="4254"/>
                  </a:moveTo>
                  <a:lnTo>
                    <a:pt x="4166" y="3515"/>
                  </a:lnTo>
                  <a:lnTo>
                    <a:pt x="4166" y="3515"/>
                  </a:lnTo>
                  <a:cubicBezTo>
                    <a:pt x="4151" y="3470"/>
                    <a:pt x="4156" y="3420"/>
                    <a:pt x="4180" y="3379"/>
                  </a:cubicBezTo>
                  <a:lnTo>
                    <a:pt x="4180" y="3379"/>
                  </a:lnTo>
                  <a:cubicBezTo>
                    <a:pt x="4640" y="2570"/>
                    <a:pt x="4524" y="1523"/>
                    <a:pt x="3833" y="832"/>
                  </a:cubicBezTo>
                  <a:lnTo>
                    <a:pt x="3833" y="832"/>
                  </a:lnTo>
                  <a:cubicBezTo>
                    <a:pt x="3004" y="3"/>
                    <a:pt x="1669" y="0"/>
                    <a:pt x="837" y="827"/>
                  </a:cubicBezTo>
                  <a:lnTo>
                    <a:pt x="837" y="827"/>
                  </a:lnTo>
                  <a:cubicBezTo>
                    <a:pt x="3" y="1654"/>
                    <a:pt x="0" y="3002"/>
                    <a:pt x="831" y="3833"/>
                  </a:cubicBezTo>
                  <a:lnTo>
                    <a:pt x="831" y="3833"/>
                  </a:lnTo>
                  <a:cubicBezTo>
                    <a:pt x="1522" y="4524"/>
                    <a:pt x="2569" y="4639"/>
                    <a:pt x="3379" y="4179"/>
                  </a:cubicBezTo>
                  <a:lnTo>
                    <a:pt x="3379" y="4179"/>
                  </a:lnTo>
                  <a:cubicBezTo>
                    <a:pt x="3421" y="4155"/>
                    <a:pt x="3470" y="4150"/>
                    <a:pt x="3516" y="4165"/>
                  </a:cubicBezTo>
                  <a:lnTo>
                    <a:pt x="4254" y="4465"/>
                  </a:lnTo>
                  <a:lnTo>
                    <a:pt x="4254" y="4465"/>
                  </a:lnTo>
                  <a:cubicBezTo>
                    <a:pt x="4384" y="4508"/>
                    <a:pt x="4509" y="4384"/>
                    <a:pt x="4466" y="4254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txBody>
            <a:bodyPr wrap="none" anchor="ctr"/>
            <a:lstStyle/>
            <a:p>
              <a:endParaRPr lang="en-US" sz="900" dirty="0">
                <a:latin typeface="Poppins" panose="00000500000000000000" pitchFamily="2" charset="0"/>
              </a:endParaRPr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5ADF98DD-B14A-4A78-38F4-5428BFD18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556" y="2281775"/>
              <a:ext cx="291745" cy="1071709"/>
            </a:xfrm>
            <a:custGeom>
              <a:avLst/>
              <a:gdLst>
                <a:gd name="T0" fmla="*/ 604 w 639"/>
                <a:gd name="T1" fmla="*/ 0 h 2311"/>
                <a:gd name="T2" fmla="*/ 541 w 639"/>
                <a:gd name="T3" fmla="*/ 1505 h 2311"/>
                <a:gd name="T4" fmla="*/ 85 w 639"/>
                <a:gd name="T5" fmla="*/ 1505 h 2311"/>
                <a:gd name="T6" fmla="*/ 22 w 639"/>
                <a:gd name="T7" fmla="*/ 0 h 2311"/>
                <a:gd name="T8" fmla="*/ 604 w 639"/>
                <a:gd name="T9" fmla="*/ 0 h 2311"/>
                <a:gd name="T10" fmla="*/ 90 w 639"/>
                <a:gd name="T11" fmla="*/ 2227 h 2311"/>
                <a:gd name="T12" fmla="*/ 90 w 639"/>
                <a:gd name="T13" fmla="*/ 2227 h 2311"/>
                <a:gd name="T14" fmla="*/ 0 w 639"/>
                <a:gd name="T15" fmla="*/ 2021 h 2311"/>
                <a:gd name="T16" fmla="*/ 0 w 639"/>
                <a:gd name="T17" fmla="*/ 2021 h 2311"/>
                <a:gd name="T18" fmla="*/ 90 w 639"/>
                <a:gd name="T19" fmla="*/ 1809 h 2311"/>
                <a:gd name="T20" fmla="*/ 90 w 639"/>
                <a:gd name="T21" fmla="*/ 1809 h 2311"/>
                <a:gd name="T22" fmla="*/ 321 w 639"/>
                <a:gd name="T23" fmla="*/ 1725 h 2311"/>
                <a:gd name="T24" fmla="*/ 321 w 639"/>
                <a:gd name="T25" fmla="*/ 1725 h 2311"/>
                <a:gd name="T26" fmla="*/ 549 w 639"/>
                <a:gd name="T27" fmla="*/ 1809 h 2311"/>
                <a:gd name="T28" fmla="*/ 549 w 639"/>
                <a:gd name="T29" fmla="*/ 1809 h 2311"/>
                <a:gd name="T30" fmla="*/ 638 w 639"/>
                <a:gd name="T31" fmla="*/ 2021 h 2311"/>
                <a:gd name="T32" fmla="*/ 638 w 639"/>
                <a:gd name="T33" fmla="*/ 2021 h 2311"/>
                <a:gd name="T34" fmla="*/ 549 w 639"/>
                <a:gd name="T35" fmla="*/ 2227 h 2311"/>
                <a:gd name="T36" fmla="*/ 549 w 639"/>
                <a:gd name="T37" fmla="*/ 2227 h 2311"/>
                <a:gd name="T38" fmla="*/ 321 w 639"/>
                <a:gd name="T39" fmla="*/ 2310 h 2311"/>
                <a:gd name="T40" fmla="*/ 321 w 639"/>
                <a:gd name="T41" fmla="*/ 2310 h 2311"/>
                <a:gd name="T42" fmla="*/ 90 w 639"/>
                <a:gd name="T43" fmla="*/ 2227 h 2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9" h="2311">
                  <a:moveTo>
                    <a:pt x="604" y="0"/>
                  </a:moveTo>
                  <a:lnTo>
                    <a:pt x="541" y="1505"/>
                  </a:lnTo>
                  <a:lnTo>
                    <a:pt x="85" y="1505"/>
                  </a:lnTo>
                  <a:lnTo>
                    <a:pt x="22" y="0"/>
                  </a:lnTo>
                  <a:lnTo>
                    <a:pt x="604" y="0"/>
                  </a:lnTo>
                  <a:close/>
                  <a:moveTo>
                    <a:pt x="90" y="2227"/>
                  </a:moveTo>
                  <a:lnTo>
                    <a:pt x="90" y="2227"/>
                  </a:lnTo>
                  <a:cubicBezTo>
                    <a:pt x="30" y="2171"/>
                    <a:pt x="0" y="2102"/>
                    <a:pt x="0" y="2021"/>
                  </a:cubicBezTo>
                  <a:lnTo>
                    <a:pt x="0" y="2021"/>
                  </a:lnTo>
                  <a:cubicBezTo>
                    <a:pt x="0" y="1937"/>
                    <a:pt x="30" y="1866"/>
                    <a:pt x="90" y="1809"/>
                  </a:cubicBezTo>
                  <a:lnTo>
                    <a:pt x="90" y="1809"/>
                  </a:lnTo>
                  <a:cubicBezTo>
                    <a:pt x="150" y="1753"/>
                    <a:pt x="227" y="1725"/>
                    <a:pt x="321" y="1725"/>
                  </a:cubicBezTo>
                  <a:lnTo>
                    <a:pt x="321" y="1725"/>
                  </a:lnTo>
                  <a:cubicBezTo>
                    <a:pt x="413" y="1725"/>
                    <a:pt x="489" y="1753"/>
                    <a:pt x="549" y="1809"/>
                  </a:cubicBezTo>
                  <a:lnTo>
                    <a:pt x="549" y="1809"/>
                  </a:lnTo>
                  <a:cubicBezTo>
                    <a:pt x="609" y="1866"/>
                    <a:pt x="638" y="1937"/>
                    <a:pt x="638" y="2021"/>
                  </a:cubicBezTo>
                  <a:lnTo>
                    <a:pt x="638" y="2021"/>
                  </a:lnTo>
                  <a:cubicBezTo>
                    <a:pt x="638" y="2102"/>
                    <a:pt x="609" y="2171"/>
                    <a:pt x="549" y="2227"/>
                  </a:cubicBezTo>
                  <a:lnTo>
                    <a:pt x="549" y="2227"/>
                  </a:lnTo>
                  <a:cubicBezTo>
                    <a:pt x="489" y="2282"/>
                    <a:pt x="413" y="2310"/>
                    <a:pt x="321" y="2310"/>
                  </a:cubicBezTo>
                  <a:lnTo>
                    <a:pt x="321" y="2310"/>
                  </a:lnTo>
                  <a:cubicBezTo>
                    <a:pt x="227" y="2310"/>
                    <a:pt x="150" y="2282"/>
                    <a:pt x="90" y="22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36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52" grpId="0"/>
      <p:bldP spid="53" grpId="0"/>
      <p:bldP spid="54" grpId="0"/>
      <p:bldP spid="5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41</a:t>
            </a:fld>
            <a:endParaRPr lang="tr-TR" dirty="0"/>
          </a:p>
        </p:txBody>
      </p:sp>
      <p:sp>
        <p:nvSpPr>
          <p:cNvPr id="6" name="object 25"/>
          <p:cNvSpPr/>
          <p:nvPr/>
        </p:nvSpPr>
        <p:spPr>
          <a:xfrm>
            <a:off x="8088768" y="4968547"/>
            <a:ext cx="2579237" cy="555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7"/>
          <p:cNvSpPr/>
          <p:nvPr/>
        </p:nvSpPr>
        <p:spPr>
          <a:xfrm>
            <a:off x="1873160" y="3338743"/>
            <a:ext cx="3203107" cy="1273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9"/>
          <p:cNvSpPr/>
          <p:nvPr/>
        </p:nvSpPr>
        <p:spPr>
          <a:xfrm>
            <a:off x="8039928" y="1001518"/>
            <a:ext cx="2628077" cy="2199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Metin kutusu 8"/>
          <p:cNvSpPr txBox="1"/>
          <p:nvPr/>
        </p:nvSpPr>
        <p:spPr>
          <a:xfrm>
            <a:off x="1514791" y="1001514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Arduino</a:t>
            </a: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Derleme Çıktısı</a:t>
            </a:r>
          </a:p>
        </p:txBody>
      </p:sp>
      <p:sp>
        <p:nvSpPr>
          <p:cNvPr id="12" name="object 5"/>
          <p:cNvSpPr txBox="1"/>
          <p:nvPr/>
        </p:nvSpPr>
        <p:spPr>
          <a:xfrm>
            <a:off x="5080678" y="4761086"/>
            <a:ext cx="3008091" cy="985398"/>
          </a:xfrm>
          <a:prstGeom prst="rect">
            <a:avLst/>
          </a:prstGeom>
          <a:solidFill>
            <a:srgbClr val="8336BC"/>
          </a:solidFill>
        </p:spPr>
        <p:txBody>
          <a:bodyPr vert="horz" wrap="square" lIns="0" tIns="161925" rIns="0" bIns="0" rtlCol="0">
            <a:spAutoFit/>
          </a:bodyPr>
          <a:lstStyle/>
          <a:p>
            <a:pPr marL="613395" marR="232405" indent="-373371">
              <a:lnSpc>
                <a:spcPct val="100699"/>
              </a:lnSpc>
              <a:spcBef>
                <a:spcPts val="1275"/>
              </a:spcBef>
            </a:pPr>
            <a:r>
              <a:rPr lang="tr-TR" spc="15" dirty="0">
                <a:solidFill>
                  <a:srgbClr val="FFFFFF"/>
                </a:solidFill>
                <a:latin typeface="Arial"/>
                <a:cs typeface="Arial"/>
              </a:rPr>
              <a:t>          Makine Dili</a:t>
            </a:r>
            <a:br>
              <a:rPr lang="tr-TR" spc="-5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tr-TR" spc="-51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(Binary</a:t>
            </a:r>
            <a:r>
              <a:rPr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tr-TR" spc="25" dirty="0">
                <a:solidFill>
                  <a:srgbClr val="FFFFFF"/>
                </a:solidFill>
                <a:latin typeface="Arial"/>
                <a:cs typeface="Arial"/>
              </a:rPr>
              <a:t>Kod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br>
              <a:rPr lang="tr-TR" spc="25" dirty="0">
                <a:solidFill>
                  <a:srgbClr val="FFFFFF"/>
                </a:solidFill>
                <a:latin typeface="Arial"/>
                <a:cs typeface="Arial"/>
              </a:rPr>
            </a:br>
            <a:endParaRPr dirty="0">
              <a:latin typeface="Arial"/>
              <a:cs typeface="Arial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5077845" y="3349863"/>
            <a:ext cx="2962084" cy="1243417"/>
          </a:xfrm>
          <a:prstGeom prst="rect">
            <a:avLst/>
          </a:prstGeom>
          <a:solidFill>
            <a:srgbClr val="8336BC"/>
          </a:solidFill>
        </p:spPr>
        <p:txBody>
          <a:bodyPr vert="horz" wrap="square" lIns="0" tIns="161925" rIns="0" bIns="0" rtlCol="0">
            <a:spAutoFit/>
          </a:bodyPr>
          <a:lstStyle/>
          <a:p>
            <a:pPr marL="384801" marR="377181" indent="507987">
              <a:lnSpc>
                <a:spcPct val="100699"/>
              </a:lnSpc>
              <a:spcBef>
                <a:spcPts val="1275"/>
              </a:spcBef>
            </a:pP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Assembly</a:t>
            </a:r>
            <a:br>
              <a:rPr lang="tr-TR" sz="2000" spc="1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tr-TR"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1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tr-TR" sz="2000" spc="11" dirty="0" err="1">
                <a:solidFill>
                  <a:srgbClr val="FFFFFF"/>
                </a:solidFill>
                <a:latin typeface="Arial"/>
                <a:cs typeface="Arial"/>
              </a:rPr>
              <a:t>Readable</a:t>
            </a:r>
            <a:r>
              <a:rPr lang="tr-TR"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tr-TR" sz="2000" spc="25" dirty="0" err="1">
                <a:solidFill>
                  <a:srgbClr val="FFFFFF"/>
                </a:solidFill>
                <a:latin typeface="Arial"/>
                <a:cs typeface="Arial"/>
              </a:rPr>
              <a:t>Code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lang="tr-TR" sz="2000" spc="2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4801" marR="377181" indent="507987" algn="ctr">
              <a:lnSpc>
                <a:spcPct val="100699"/>
              </a:lnSpc>
              <a:spcBef>
                <a:spcPts val="1275"/>
              </a:spcBef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11"/>
          <p:cNvSpPr txBox="1"/>
          <p:nvPr/>
        </p:nvSpPr>
        <p:spPr>
          <a:xfrm>
            <a:off x="5076267" y="2211608"/>
            <a:ext cx="2963662" cy="1009252"/>
          </a:xfrm>
          <a:prstGeom prst="rect">
            <a:avLst/>
          </a:prstGeom>
          <a:solidFill>
            <a:srgbClr val="009CFD"/>
          </a:solidFill>
        </p:spPr>
        <p:txBody>
          <a:bodyPr vert="horz" wrap="square" lIns="0" tIns="176531" rIns="0" bIns="0" rtlCol="0">
            <a:spAutoFit/>
          </a:bodyPr>
          <a:lstStyle/>
          <a:p>
            <a:pPr algn="ctr">
              <a:spcBef>
                <a:spcPts val="1391"/>
              </a:spcBef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pc="-9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120" dirty="0">
                <a:solidFill>
                  <a:srgbClr val="FFFFFF"/>
                </a:solidFill>
                <a:latin typeface="Arial"/>
                <a:cs typeface="Arial"/>
              </a:rPr>
              <a:t>C++</a:t>
            </a:r>
            <a:endParaRPr dirty="0">
              <a:latin typeface="Arial"/>
              <a:cs typeface="Arial"/>
            </a:endParaRPr>
          </a:p>
          <a:p>
            <a:pPr algn="ctr">
              <a:spcBef>
                <a:spcPts val="20"/>
              </a:spcBef>
            </a:pPr>
            <a:r>
              <a:rPr spc="11" dirty="0">
                <a:solidFill>
                  <a:srgbClr val="FFFFFF"/>
                </a:solidFill>
                <a:latin typeface="Arial"/>
                <a:cs typeface="Arial"/>
              </a:rPr>
              <a:t>(Readable</a:t>
            </a:r>
            <a:r>
              <a:rPr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Code)</a:t>
            </a:r>
            <a:endParaRPr lang="tr-TR" spc="25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spcBef>
                <a:spcPts val="20"/>
              </a:spcBef>
            </a:pPr>
            <a:endParaRPr dirty="0">
              <a:latin typeface="Arial"/>
              <a:cs typeface="Arial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5045959" y="1154668"/>
            <a:ext cx="822269" cy="916919"/>
          </a:xfrm>
          <a:prstGeom prst="rect">
            <a:avLst/>
          </a:prstGeom>
          <a:solidFill>
            <a:srgbClr val="009CFD"/>
          </a:solidFill>
        </p:spPr>
        <p:txBody>
          <a:bodyPr vert="horz" wrap="square" lIns="0" tIns="176531" rIns="0" bIns="0" rtlCol="0">
            <a:spAutoFit/>
          </a:bodyPr>
          <a:lstStyle/>
          <a:p>
            <a:pPr marL="160651">
              <a:spcBef>
                <a:spcPts val="1391"/>
              </a:spcBef>
            </a:pP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C++</a:t>
            </a:r>
            <a:endParaRPr sz="2400" dirty="0">
              <a:latin typeface="Arial"/>
              <a:cs typeface="Arial"/>
            </a:endParaRPr>
          </a:p>
          <a:p>
            <a:pPr marL="184146">
              <a:spcBef>
                <a:spcPts val="20"/>
              </a:spcBef>
            </a:pPr>
            <a:r>
              <a:rPr sz="2400" spc="31" dirty="0">
                <a:solidFill>
                  <a:srgbClr val="FFFFFF"/>
                </a:solidFill>
                <a:latin typeface="Arial"/>
                <a:cs typeface="Arial"/>
              </a:rPr>
              <a:t>Libs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6136421" y="1129268"/>
            <a:ext cx="811307" cy="916919"/>
          </a:xfrm>
          <a:prstGeom prst="rect">
            <a:avLst/>
          </a:prstGeom>
          <a:solidFill>
            <a:srgbClr val="009CFD"/>
          </a:solidFill>
        </p:spPr>
        <p:txBody>
          <a:bodyPr vert="horz" wrap="square" lIns="0" tIns="176531" rIns="0" bIns="0" rtlCol="0">
            <a:spAutoFit/>
          </a:bodyPr>
          <a:lstStyle/>
          <a:p>
            <a:pPr marL="158111">
              <a:spcBef>
                <a:spcPts val="1391"/>
              </a:spcBef>
            </a:pP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C++</a:t>
            </a:r>
            <a:endParaRPr sz="2400" dirty="0">
              <a:latin typeface="Arial"/>
              <a:cs typeface="Arial"/>
            </a:endParaRPr>
          </a:p>
          <a:p>
            <a:pPr marL="181606">
              <a:spcBef>
                <a:spcPts val="20"/>
              </a:spcBef>
            </a:pPr>
            <a:r>
              <a:rPr sz="2400" spc="31" dirty="0">
                <a:solidFill>
                  <a:srgbClr val="FFFFFF"/>
                </a:solidFill>
                <a:latin typeface="Arial"/>
                <a:cs typeface="Arial"/>
              </a:rPr>
              <a:t>Libs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7194539" y="1136457"/>
            <a:ext cx="887110" cy="932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8" name="object 20"/>
          <p:cNvSpPr txBox="1"/>
          <p:nvPr/>
        </p:nvSpPr>
        <p:spPr>
          <a:xfrm>
            <a:off x="7217660" y="1129268"/>
            <a:ext cx="822269" cy="916919"/>
          </a:xfrm>
          <a:prstGeom prst="rect">
            <a:avLst/>
          </a:prstGeom>
          <a:solidFill>
            <a:srgbClr val="009CFD"/>
          </a:solidFill>
        </p:spPr>
        <p:txBody>
          <a:bodyPr vert="horz" wrap="square" lIns="0" tIns="176531" rIns="0" bIns="0" rtlCol="0">
            <a:spAutoFit/>
          </a:bodyPr>
          <a:lstStyle/>
          <a:p>
            <a:pPr marL="168906">
              <a:spcBef>
                <a:spcPts val="1391"/>
              </a:spcBef>
            </a:pP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C++</a:t>
            </a:r>
            <a:endParaRPr sz="2400" dirty="0">
              <a:latin typeface="Arial"/>
              <a:cs typeface="Arial"/>
            </a:endParaRPr>
          </a:p>
          <a:p>
            <a:pPr marL="192401">
              <a:spcBef>
                <a:spcPts val="20"/>
              </a:spcBef>
            </a:pPr>
            <a:r>
              <a:rPr sz="2400" spc="31" dirty="0">
                <a:solidFill>
                  <a:srgbClr val="FFFFFF"/>
                </a:solidFill>
                <a:latin typeface="Arial"/>
                <a:cs typeface="Arial"/>
              </a:rPr>
              <a:t>Libs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23"/>
          <p:cNvSpPr/>
          <p:nvPr/>
        </p:nvSpPr>
        <p:spPr>
          <a:xfrm>
            <a:off x="2943978" y="838203"/>
            <a:ext cx="2004695" cy="1527175"/>
          </a:xfrm>
          <a:custGeom>
            <a:avLst/>
            <a:gdLst/>
            <a:ahLst/>
            <a:cxnLst/>
            <a:rect l="l" t="t" r="r" b="b"/>
            <a:pathLst>
              <a:path w="2322195" h="1905000">
                <a:moveTo>
                  <a:pt x="1104900" y="0"/>
                </a:moveTo>
                <a:lnTo>
                  <a:pt x="1104900" y="644525"/>
                </a:lnTo>
                <a:lnTo>
                  <a:pt x="0" y="644525"/>
                </a:lnTo>
                <a:lnTo>
                  <a:pt x="0" y="1254125"/>
                </a:lnTo>
                <a:lnTo>
                  <a:pt x="1104900" y="1254125"/>
                </a:lnTo>
                <a:lnTo>
                  <a:pt x="1104900" y="1905000"/>
                </a:lnTo>
                <a:lnTo>
                  <a:pt x="2322118" y="952500"/>
                </a:lnTo>
                <a:lnTo>
                  <a:pt x="110490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0" name="object 24"/>
          <p:cNvSpPr txBox="1"/>
          <p:nvPr/>
        </p:nvSpPr>
        <p:spPr>
          <a:xfrm>
            <a:off x="3349150" y="1453862"/>
            <a:ext cx="114350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“Arduino”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15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C09C06D-860B-9F21-BA00-1412E664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6729486-2AD6-9AB1-473B-6F53579A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42</a:t>
            </a:fld>
            <a:endParaRPr lang="tr-TR"/>
          </a:p>
        </p:txBody>
      </p:sp>
      <p:sp>
        <p:nvSpPr>
          <p:cNvPr id="35" name="6 Metin kutusu">
            <a:extLst>
              <a:ext uri="{FF2B5EF4-FFF2-40B4-BE49-F238E27FC236}">
                <a16:creationId xmlns:a16="http://schemas.microsoft.com/office/drawing/2014/main" id="{D4024E56-4272-7BFD-FDC5-DE0992F4C5F8}"/>
              </a:ext>
            </a:extLst>
          </p:cNvPr>
          <p:cNvSpPr txBox="1"/>
          <p:nvPr/>
        </p:nvSpPr>
        <p:spPr>
          <a:xfrm>
            <a:off x="1812001" y="785799"/>
            <a:ext cx="217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ARDUINO IDE</a:t>
            </a:r>
          </a:p>
        </p:txBody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id="{895404A9-FC35-D982-3CE8-8F5D01331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82" y="1471961"/>
            <a:ext cx="4423657" cy="4327071"/>
          </a:xfrm>
          <a:prstGeom prst="rect">
            <a:avLst/>
          </a:prstGeom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id="{21E4C15D-CA5B-C04A-F9B6-CBF79473C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23" y="1471961"/>
            <a:ext cx="4423657" cy="43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3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C09C06D-860B-9F21-BA00-1412E664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6729486-2AD6-9AB1-473B-6F53579A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43</a:t>
            </a:fld>
            <a:endParaRPr lang="tr-TR"/>
          </a:p>
        </p:txBody>
      </p:sp>
      <p:sp>
        <p:nvSpPr>
          <p:cNvPr id="35" name="6 Metin kutusu">
            <a:extLst>
              <a:ext uri="{FF2B5EF4-FFF2-40B4-BE49-F238E27FC236}">
                <a16:creationId xmlns:a16="http://schemas.microsoft.com/office/drawing/2014/main" id="{D4024E56-4272-7BFD-FDC5-DE0992F4C5F8}"/>
              </a:ext>
            </a:extLst>
          </p:cNvPr>
          <p:cNvSpPr txBox="1"/>
          <p:nvPr/>
        </p:nvSpPr>
        <p:spPr>
          <a:xfrm>
            <a:off x="1812001" y="785799"/>
            <a:ext cx="217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ARDUINO IDE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030A67B-2BC3-95E8-B2E3-2B96AE752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71" y="1471961"/>
            <a:ext cx="4423657" cy="43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5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C09C06D-860B-9F21-BA00-1412E664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6729486-2AD6-9AB1-473B-6F53579A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44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011B087-2B8C-2A97-AAB0-C10F2FE4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73" y="867484"/>
            <a:ext cx="4213853" cy="5384266"/>
          </a:xfrm>
          <a:prstGeom prst="rect">
            <a:avLst/>
          </a:prstGeom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56CF79C2-A885-0F54-24C0-1BF2E48ADA96}"/>
              </a:ext>
            </a:extLst>
          </p:cNvPr>
          <p:cNvGrpSpPr/>
          <p:nvPr/>
        </p:nvGrpSpPr>
        <p:grpSpPr>
          <a:xfrm>
            <a:off x="4702753" y="5797910"/>
            <a:ext cx="3504502" cy="691316"/>
            <a:chOff x="0" y="0"/>
            <a:chExt cx="4919569" cy="1233442"/>
          </a:xfrm>
        </p:grpSpPr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D17C682B-E039-B0BC-1E29-5B5861119133}"/>
                </a:ext>
              </a:extLst>
            </p:cNvPr>
            <p:cNvSpPr/>
            <p:nvPr/>
          </p:nvSpPr>
          <p:spPr>
            <a:xfrm rot="10800000">
              <a:off x="0" y="0"/>
              <a:ext cx="2616488" cy="1233442"/>
            </a:xfrm>
            <a:custGeom>
              <a:avLst/>
              <a:gdLst/>
              <a:ahLst/>
              <a:cxnLst/>
              <a:rect l="l" t="t" r="r" b="b"/>
              <a:pathLst>
                <a:path w="3872865" h="1905000">
                  <a:moveTo>
                    <a:pt x="2183510" y="0"/>
                  </a:moveTo>
                  <a:lnTo>
                    <a:pt x="0" y="952500"/>
                  </a:lnTo>
                  <a:lnTo>
                    <a:pt x="2183510" y="1905000"/>
                  </a:lnTo>
                  <a:lnTo>
                    <a:pt x="2183510" y="1231900"/>
                  </a:lnTo>
                  <a:lnTo>
                    <a:pt x="3872610" y="1231900"/>
                  </a:lnTo>
                  <a:lnTo>
                    <a:pt x="3872610" y="673100"/>
                  </a:lnTo>
                  <a:lnTo>
                    <a:pt x="2183510" y="673100"/>
                  </a:lnTo>
                  <a:lnTo>
                    <a:pt x="2183510" y="0"/>
                  </a:lnTo>
                  <a:close/>
                </a:path>
              </a:pathLst>
            </a:cu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lang="tr-TR"/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D24F8A4C-3C52-2CF8-8961-A5142D76F3ED}"/>
                </a:ext>
              </a:extLst>
            </p:cNvPr>
            <p:cNvSpPr txBox="1"/>
            <p:nvPr/>
          </p:nvSpPr>
          <p:spPr>
            <a:xfrm>
              <a:off x="86568" y="378949"/>
              <a:ext cx="2499360" cy="54347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8890"/>
              <a:r>
                <a:rPr lang="tr-TR" sz="1600" kern="1200" spc="-55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Board ve Seri Port No</a:t>
              </a:r>
              <a:endParaRPr lang="tr-T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Dikdörtgen 24">
              <a:extLst>
                <a:ext uri="{FF2B5EF4-FFF2-40B4-BE49-F238E27FC236}">
                  <a16:creationId xmlns:a16="http://schemas.microsoft.com/office/drawing/2014/main" id="{9C044D3A-7499-602D-F6D3-3A14DEC69AE0}"/>
                </a:ext>
              </a:extLst>
            </p:cNvPr>
            <p:cNvSpPr/>
            <p:nvPr/>
          </p:nvSpPr>
          <p:spPr>
            <a:xfrm>
              <a:off x="2622564" y="412023"/>
              <a:ext cx="2297005" cy="4445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1" name="Grup 10">
            <a:extLst>
              <a:ext uri="{FF2B5EF4-FFF2-40B4-BE49-F238E27FC236}">
                <a16:creationId xmlns:a16="http://schemas.microsoft.com/office/drawing/2014/main" id="{9C74BD4B-73BD-F89C-D967-C8669CC384C2}"/>
              </a:ext>
            </a:extLst>
          </p:cNvPr>
          <p:cNvGrpSpPr/>
          <p:nvPr/>
        </p:nvGrpSpPr>
        <p:grpSpPr>
          <a:xfrm>
            <a:off x="8088278" y="1104959"/>
            <a:ext cx="1744035" cy="811612"/>
            <a:chOff x="0" y="0"/>
            <a:chExt cx="2503652" cy="1233442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7490BCED-84D5-0E5C-FC79-5EEB53C44740}"/>
                </a:ext>
              </a:extLst>
            </p:cNvPr>
            <p:cNvSpPr/>
            <p:nvPr/>
          </p:nvSpPr>
          <p:spPr>
            <a:xfrm>
              <a:off x="0" y="0"/>
              <a:ext cx="2503652" cy="1233442"/>
            </a:xfrm>
            <a:custGeom>
              <a:avLst/>
              <a:gdLst/>
              <a:ahLst/>
              <a:cxnLst/>
              <a:rect l="l" t="t" r="r" b="b"/>
              <a:pathLst>
                <a:path w="3872865" h="1905000">
                  <a:moveTo>
                    <a:pt x="2183510" y="0"/>
                  </a:moveTo>
                  <a:lnTo>
                    <a:pt x="0" y="952500"/>
                  </a:lnTo>
                  <a:lnTo>
                    <a:pt x="2183510" y="1905000"/>
                  </a:lnTo>
                  <a:lnTo>
                    <a:pt x="2183510" y="1231900"/>
                  </a:lnTo>
                  <a:lnTo>
                    <a:pt x="3872610" y="1231900"/>
                  </a:lnTo>
                  <a:lnTo>
                    <a:pt x="3872610" y="673100"/>
                  </a:lnTo>
                  <a:lnTo>
                    <a:pt x="2183510" y="673100"/>
                  </a:lnTo>
                  <a:lnTo>
                    <a:pt x="2183510" y="0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lang="tr-TR"/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CEB4F480-87EF-3687-9A49-839807FD8363}"/>
                </a:ext>
              </a:extLst>
            </p:cNvPr>
            <p:cNvSpPr txBox="1"/>
            <p:nvPr/>
          </p:nvSpPr>
          <p:spPr>
            <a:xfrm>
              <a:off x="371053" y="410250"/>
              <a:ext cx="2012689" cy="35874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8890"/>
              <a:r>
                <a:rPr lang="tr-TR" sz="1600" kern="1200" spc="-55" dirty="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Serial</a:t>
              </a:r>
              <a:r>
                <a:rPr lang="tr-TR" sz="1600" kern="1200" spc="-55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tr-TR" sz="1600" kern="1200" spc="-55" dirty="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Monitor</a:t>
              </a:r>
              <a:endParaRPr lang="tr-T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2" name="Dikdörtgen 11">
            <a:extLst>
              <a:ext uri="{FF2B5EF4-FFF2-40B4-BE49-F238E27FC236}">
                <a16:creationId xmlns:a16="http://schemas.microsoft.com/office/drawing/2014/main" id="{E067198C-69B3-E433-E0C3-23E2D3628114}"/>
              </a:ext>
            </a:extLst>
          </p:cNvPr>
          <p:cNvSpPr/>
          <p:nvPr/>
        </p:nvSpPr>
        <p:spPr>
          <a:xfrm>
            <a:off x="7747035" y="1319817"/>
            <a:ext cx="395323" cy="3256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/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E6024966-B030-985E-456F-B24333E2267A}"/>
              </a:ext>
            </a:extLst>
          </p:cNvPr>
          <p:cNvGrpSpPr/>
          <p:nvPr/>
        </p:nvGrpSpPr>
        <p:grpSpPr>
          <a:xfrm>
            <a:off x="4613513" y="986223"/>
            <a:ext cx="2342923" cy="1049084"/>
            <a:chOff x="0" y="0"/>
            <a:chExt cx="2503652" cy="1233442"/>
          </a:xfrm>
        </p:grpSpPr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8E605E92-1923-29B6-B9E2-FD7DE5094A4C}"/>
                </a:ext>
              </a:extLst>
            </p:cNvPr>
            <p:cNvSpPr/>
            <p:nvPr/>
          </p:nvSpPr>
          <p:spPr>
            <a:xfrm>
              <a:off x="0" y="0"/>
              <a:ext cx="2503652" cy="1233442"/>
            </a:xfrm>
            <a:custGeom>
              <a:avLst/>
              <a:gdLst/>
              <a:ahLst/>
              <a:cxnLst/>
              <a:rect l="l" t="t" r="r" b="b"/>
              <a:pathLst>
                <a:path w="3872865" h="1905000">
                  <a:moveTo>
                    <a:pt x="2183510" y="0"/>
                  </a:moveTo>
                  <a:lnTo>
                    <a:pt x="0" y="952500"/>
                  </a:lnTo>
                  <a:lnTo>
                    <a:pt x="2183510" y="1905000"/>
                  </a:lnTo>
                  <a:lnTo>
                    <a:pt x="2183510" y="1231900"/>
                  </a:lnTo>
                  <a:lnTo>
                    <a:pt x="3872610" y="1231900"/>
                  </a:lnTo>
                  <a:lnTo>
                    <a:pt x="3872610" y="673100"/>
                  </a:lnTo>
                  <a:lnTo>
                    <a:pt x="2183510" y="673100"/>
                  </a:lnTo>
                  <a:lnTo>
                    <a:pt x="2183510" y="0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lang="tr-TR"/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BC02CE40-749A-D400-2BDE-A096A7B87C87}"/>
                </a:ext>
              </a:extLst>
            </p:cNvPr>
            <p:cNvSpPr txBox="1"/>
            <p:nvPr/>
          </p:nvSpPr>
          <p:spPr>
            <a:xfrm>
              <a:off x="278389" y="462729"/>
              <a:ext cx="1984002" cy="3123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8890" algn="ctr"/>
              <a:r>
                <a:rPr lang="tr-TR" sz="1600" kern="1200" spc="-55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Kontrol Et ve Yükle</a:t>
              </a:r>
              <a:endParaRPr lang="tr-T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4" name="Dikdörtgen 13">
            <a:extLst>
              <a:ext uri="{FF2B5EF4-FFF2-40B4-BE49-F238E27FC236}">
                <a16:creationId xmlns:a16="http://schemas.microsoft.com/office/drawing/2014/main" id="{3DEFCDE2-E2BA-6440-7C13-36E18D96833C}"/>
              </a:ext>
            </a:extLst>
          </p:cNvPr>
          <p:cNvSpPr/>
          <p:nvPr/>
        </p:nvSpPr>
        <p:spPr>
          <a:xfrm>
            <a:off x="3989073" y="1319817"/>
            <a:ext cx="573240" cy="348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/>
          </a:p>
        </p:txBody>
      </p:sp>
      <p:grpSp>
        <p:nvGrpSpPr>
          <p:cNvPr id="27" name="Grup 26">
            <a:extLst>
              <a:ext uri="{FF2B5EF4-FFF2-40B4-BE49-F238E27FC236}">
                <a16:creationId xmlns:a16="http://schemas.microsoft.com/office/drawing/2014/main" id="{F8A35EFB-210E-0BDC-060A-E506D2131612}"/>
              </a:ext>
            </a:extLst>
          </p:cNvPr>
          <p:cNvGrpSpPr/>
          <p:nvPr/>
        </p:nvGrpSpPr>
        <p:grpSpPr>
          <a:xfrm>
            <a:off x="7997444" y="2950926"/>
            <a:ext cx="1834869" cy="811612"/>
            <a:chOff x="0" y="0"/>
            <a:chExt cx="2503652" cy="1233442"/>
          </a:xfrm>
        </p:grpSpPr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374D0D5C-62BB-7EEF-9224-ABB8A25C2333}"/>
                </a:ext>
              </a:extLst>
            </p:cNvPr>
            <p:cNvSpPr/>
            <p:nvPr/>
          </p:nvSpPr>
          <p:spPr>
            <a:xfrm>
              <a:off x="0" y="0"/>
              <a:ext cx="2503652" cy="1233442"/>
            </a:xfrm>
            <a:custGeom>
              <a:avLst/>
              <a:gdLst/>
              <a:ahLst/>
              <a:cxnLst/>
              <a:rect l="l" t="t" r="r" b="b"/>
              <a:pathLst>
                <a:path w="3872865" h="1905000">
                  <a:moveTo>
                    <a:pt x="2183510" y="0"/>
                  </a:moveTo>
                  <a:lnTo>
                    <a:pt x="0" y="952500"/>
                  </a:lnTo>
                  <a:lnTo>
                    <a:pt x="2183510" y="1905000"/>
                  </a:lnTo>
                  <a:lnTo>
                    <a:pt x="2183510" y="1231900"/>
                  </a:lnTo>
                  <a:lnTo>
                    <a:pt x="3872610" y="1231900"/>
                  </a:lnTo>
                  <a:lnTo>
                    <a:pt x="3872610" y="673100"/>
                  </a:lnTo>
                  <a:lnTo>
                    <a:pt x="2183510" y="673100"/>
                  </a:lnTo>
                  <a:lnTo>
                    <a:pt x="2183510" y="0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lang="tr-TR"/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D11C4602-B21F-7832-DEA2-5253D0A0E7A9}"/>
                </a:ext>
              </a:extLst>
            </p:cNvPr>
            <p:cNvSpPr txBox="1"/>
            <p:nvPr/>
          </p:nvSpPr>
          <p:spPr>
            <a:xfrm>
              <a:off x="218581" y="401428"/>
              <a:ext cx="2285071" cy="41798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8890"/>
              <a:r>
                <a:rPr lang="tr-TR" sz="1600" kern="1200" spc="-55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Kod Yazma Alanı</a:t>
              </a:r>
              <a:endParaRPr lang="tr-T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3BC824A5-5F4D-5980-CA97-E0AACFD76284}"/>
              </a:ext>
            </a:extLst>
          </p:cNvPr>
          <p:cNvGrpSpPr/>
          <p:nvPr/>
        </p:nvGrpSpPr>
        <p:grpSpPr>
          <a:xfrm>
            <a:off x="8016842" y="5236114"/>
            <a:ext cx="1815471" cy="811612"/>
            <a:chOff x="0" y="0"/>
            <a:chExt cx="2503652" cy="1233442"/>
          </a:xfrm>
        </p:grpSpPr>
        <p:sp>
          <p:nvSpPr>
            <p:cNvPr id="33" name="object 6">
              <a:extLst>
                <a:ext uri="{FF2B5EF4-FFF2-40B4-BE49-F238E27FC236}">
                  <a16:creationId xmlns:a16="http://schemas.microsoft.com/office/drawing/2014/main" id="{82A0E909-5D34-E17B-3C72-AAB23B168520}"/>
                </a:ext>
              </a:extLst>
            </p:cNvPr>
            <p:cNvSpPr/>
            <p:nvPr/>
          </p:nvSpPr>
          <p:spPr>
            <a:xfrm>
              <a:off x="0" y="0"/>
              <a:ext cx="2503652" cy="1233442"/>
            </a:xfrm>
            <a:custGeom>
              <a:avLst/>
              <a:gdLst/>
              <a:ahLst/>
              <a:cxnLst/>
              <a:rect l="l" t="t" r="r" b="b"/>
              <a:pathLst>
                <a:path w="3872865" h="1905000">
                  <a:moveTo>
                    <a:pt x="2183510" y="0"/>
                  </a:moveTo>
                  <a:lnTo>
                    <a:pt x="0" y="952500"/>
                  </a:lnTo>
                  <a:lnTo>
                    <a:pt x="2183510" y="1905000"/>
                  </a:lnTo>
                  <a:lnTo>
                    <a:pt x="2183510" y="1231900"/>
                  </a:lnTo>
                  <a:lnTo>
                    <a:pt x="3872610" y="1231900"/>
                  </a:lnTo>
                  <a:lnTo>
                    <a:pt x="3872610" y="673100"/>
                  </a:lnTo>
                  <a:lnTo>
                    <a:pt x="2183510" y="673100"/>
                  </a:lnTo>
                  <a:lnTo>
                    <a:pt x="2183510" y="0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lang="tr-TR"/>
            </a:p>
          </p:txBody>
        </p:sp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BBB75E98-9C5E-CC5C-5DD1-45F3650E94C1}"/>
                </a:ext>
              </a:extLst>
            </p:cNvPr>
            <p:cNvSpPr txBox="1"/>
            <p:nvPr/>
          </p:nvSpPr>
          <p:spPr>
            <a:xfrm>
              <a:off x="218581" y="401428"/>
              <a:ext cx="2285071" cy="41798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8890"/>
              <a:r>
                <a:rPr lang="tr-TR" sz="1600" spc="-55" dirty="0">
                  <a:solidFill>
                    <a:srgbClr val="FFFF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Derleme Çıktısı Alanı</a:t>
              </a:r>
              <a:endParaRPr lang="tr-T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5" name="6 Metin kutusu">
            <a:extLst>
              <a:ext uri="{FF2B5EF4-FFF2-40B4-BE49-F238E27FC236}">
                <a16:creationId xmlns:a16="http://schemas.microsoft.com/office/drawing/2014/main" id="{D4024E56-4272-7BFD-FDC5-DE0992F4C5F8}"/>
              </a:ext>
            </a:extLst>
          </p:cNvPr>
          <p:cNvSpPr txBox="1"/>
          <p:nvPr/>
        </p:nvSpPr>
        <p:spPr>
          <a:xfrm>
            <a:off x="1812001" y="785799"/>
            <a:ext cx="217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ARDUINO IDE</a:t>
            </a:r>
          </a:p>
        </p:txBody>
      </p:sp>
    </p:spTree>
    <p:extLst>
      <p:ext uri="{BB962C8B-B14F-4D97-AF65-F5344CB8AC3E}">
        <p14:creationId xmlns:p14="http://schemas.microsoft.com/office/powerpoint/2010/main" val="13094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54431C-D0F3-6F34-AA24-B391F5BA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MENÜLERDEN ÖRNEK UYGULAMA YÜKLEME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6A4A6B-C026-48C0-9ECA-ACAEFDDEC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980" y="1624693"/>
            <a:ext cx="10168820" cy="872974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Dosya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Örnekler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Blink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   dosya yolunu izleyerek örnek uygulamayı açalım.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() komutundaki sayıyı değiştirerek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ledin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yanıp sönme hızını gözlemleyelim.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94DC73E-0E44-04F9-0B14-D6A70684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EE1C447-F543-BE1D-7E77-9D36907B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45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2249392-2549-67E3-91E4-4C3DF9B59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49" y="2397976"/>
            <a:ext cx="5270854" cy="3407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up 12">
            <a:extLst>
              <a:ext uri="{FF2B5EF4-FFF2-40B4-BE49-F238E27FC236}">
                <a16:creationId xmlns:a16="http://schemas.microsoft.com/office/drawing/2014/main" id="{EA0FF2F7-5D47-11E5-A9F3-110746A5B2D5}"/>
              </a:ext>
            </a:extLst>
          </p:cNvPr>
          <p:cNvGrpSpPr/>
          <p:nvPr/>
        </p:nvGrpSpPr>
        <p:grpSpPr>
          <a:xfrm>
            <a:off x="698227" y="5830838"/>
            <a:ext cx="10161926" cy="590892"/>
            <a:chOff x="698227" y="5830838"/>
            <a:chExt cx="10161926" cy="590892"/>
          </a:xfrm>
        </p:grpSpPr>
        <p:grpSp>
          <p:nvGrpSpPr>
            <p:cNvPr id="8" name="Grup 7">
              <a:extLst>
                <a:ext uri="{FF2B5EF4-FFF2-40B4-BE49-F238E27FC236}">
                  <a16:creationId xmlns:a16="http://schemas.microsoft.com/office/drawing/2014/main" id="{39C7F0B2-73FD-DCF3-C70C-B94D384B7474}"/>
                </a:ext>
              </a:extLst>
            </p:cNvPr>
            <p:cNvGrpSpPr/>
            <p:nvPr/>
          </p:nvGrpSpPr>
          <p:grpSpPr>
            <a:xfrm>
              <a:off x="698227" y="5830838"/>
              <a:ext cx="617229" cy="590892"/>
              <a:chOff x="-10370" y="1759302"/>
              <a:chExt cx="2151599" cy="2116657"/>
            </a:xfrm>
          </p:grpSpPr>
          <p:sp>
            <p:nvSpPr>
              <p:cNvPr id="9" name="Freeform 16">
                <a:extLst>
                  <a:ext uri="{FF2B5EF4-FFF2-40B4-BE49-F238E27FC236}">
                    <a16:creationId xmlns:a16="http://schemas.microsoft.com/office/drawing/2014/main" id="{7537991F-D56E-9AC3-54B1-8624E75F5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901414">
                <a:off x="7101" y="1741831"/>
                <a:ext cx="2116657" cy="2151599"/>
              </a:xfrm>
              <a:custGeom>
                <a:avLst/>
                <a:gdLst>
                  <a:gd name="T0" fmla="*/ 4466 w 4641"/>
                  <a:gd name="T1" fmla="*/ 4254 h 4640"/>
                  <a:gd name="T2" fmla="*/ 4166 w 4641"/>
                  <a:gd name="T3" fmla="*/ 3515 h 4640"/>
                  <a:gd name="T4" fmla="*/ 4166 w 4641"/>
                  <a:gd name="T5" fmla="*/ 3515 h 4640"/>
                  <a:gd name="T6" fmla="*/ 4180 w 4641"/>
                  <a:gd name="T7" fmla="*/ 3379 h 4640"/>
                  <a:gd name="T8" fmla="*/ 4180 w 4641"/>
                  <a:gd name="T9" fmla="*/ 3379 h 4640"/>
                  <a:gd name="T10" fmla="*/ 3833 w 4641"/>
                  <a:gd name="T11" fmla="*/ 832 h 4640"/>
                  <a:gd name="T12" fmla="*/ 3833 w 4641"/>
                  <a:gd name="T13" fmla="*/ 832 h 4640"/>
                  <a:gd name="T14" fmla="*/ 837 w 4641"/>
                  <a:gd name="T15" fmla="*/ 827 h 4640"/>
                  <a:gd name="T16" fmla="*/ 837 w 4641"/>
                  <a:gd name="T17" fmla="*/ 827 h 4640"/>
                  <a:gd name="T18" fmla="*/ 831 w 4641"/>
                  <a:gd name="T19" fmla="*/ 3833 h 4640"/>
                  <a:gd name="T20" fmla="*/ 831 w 4641"/>
                  <a:gd name="T21" fmla="*/ 3833 h 4640"/>
                  <a:gd name="T22" fmla="*/ 3379 w 4641"/>
                  <a:gd name="T23" fmla="*/ 4179 h 4640"/>
                  <a:gd name="T24" fmla="*/ 3379 w 4641"/>
                  <a:gd name="T25" fmla="*/ 4179 h 4640"/>
                  <a:gd name="T26" fmla="*/ 3516 w 4641"/>
                  <a:gd name="T27" fmla="*/ 4165 h 4640"/>
                  <a:gd name="T28" fmla="*/ 4254 w 4641"/>
                  <a:gd name="T29" fmla="*/ 4465 h 4640"/>
                  <a:gd name="T30" fmla="*/ 4254 w 4641"/>
                  <a:gd name="T31" fmla="*/ 4465 h 4640"/>
                  <a:gd name="T32" fmla="*/ 4466 w 4641"/>
                  <a:gd name="T33" fmla="*/ 4254 h 4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41" h="4640">
                    <a:moveTo>
                      <a:pt x="4466" y="4254"/>
                    </a:moveTo>
                    <a:lnTo>
                      <a:pt x="4166" y="3515"/>
                    </a:lnTo>
                    <a:lnTo>
                      <a:pt x="4166" y="3515"/>
                    </a:lnTo>
                    <a:cubicBezTo>
                      <a:pt x="4151" y="3470"/>
                      <a:pt x="4156" y="3420"/>
                      <a:pt x="4180" y="3379"/>
                    </a:cubicBezTo>
                    <a:lnTo>
                      <a:pt x="4180" y="3379"/>
                    </a:lnTo>
                    <a:cubicBezTo>
                      <a:pt x="4640" y="2570"/>
                      <a:pt x="4524" y="1523"/>
                      <a:pt x="3833" y="832"/>
                    </a:cubicBezTo>
                    <a:lnTo>
                      <a:pt x="3833" y="832"/>
                    </a:lnTo>
                    <a:cubicBezTo>
                      <a:pt x="3004" y="3"/>
                      <a:pt x="1669" y="0"/>
                      <a:pt x="837" y="827"/>
                    </a:cubicBezTo>
                    <a:lnTo>
                      <a:pt x="837" y="827"/>
                    </a:lnTo>
                    <a:cubicBezTo>
                      <a:pt x="3" y="1654"/>
                      <a:pt x="0" y="3002"/>
                      <a:pt x="831" y="3833"/>
                    </a:cubicBezTo>
                    <a:lnTo>
                      <a:pt x="831" y="3833"/>
                    </a:lnTo>
                    <a:cubicBezTo>
                      <a:pt x="1522" y="4524"/>
                      <a:pt x="2569" y="4639"/>
                      <a:pt x="3379" y="4179"/>
                    </a:cubicBezTo>
                    <a:lnTo>
                      <a:pt x="3379" y="4179"/>
                    </a:lnTo>
                    <a:cubicBezTo>
                      <a:pt x="3421" y="4155"/>
                      <a:pt x="3470" y="4150"/>
                      <a:pt x="3516" y="4165"/>
                    </a:cubicBezTo>
                    <a:lnTo>
                      <a:pt x="4254" y="4465"/>
                    </a:lnTo>
                    <a:lnTo>
                      <a:pt x="4254" y="4465"/>
                    </a:lnTo>
                    <a:cubicBezTo>
                      <a:pt x="4384" y="4508"/>
                      <a:pt x="4509" y="4384"/>
                      <a:pt x="4466" y="4254"/>
                    </a:cubicBezTo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Poppins" panose="00000500000000000000" pitchFamily="2" charset="0"/>
                </a:endParaRPr>
              </a:p>
            </p:txBody>
          </p:sp>
          <p:sp>
            <p:nvSpPr>
              <p:cNvPr id="10" name="Freeform 18">
                <a:extLst>
                  <a:ext uri="{FF2B5EF4-FFF2-40B4-BE49-F238E27FC236}">
                    <a16:creationId xmlns:a16="http://schemas.microsoft.com/office/drawing/2014/main" id="{225EA072-BC5A-3E32-7A50-80DA4A88B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556" y="2281775"/>
                <a:ext cx="291745" cy="1071709"/>
              </a:xfrm>
              <a:custGeom>
                <a:avLst/>
                <a:gdLst>
                  <a:gd name="T0" fmla="*/ 604 w 639"/>
                  <a:gd name="T1" fmla="*/ 0 h 2311"/>
                  <a:gd name="T2" fmla="*/ 541 w 639"/>
                  <a:gd name="T3" fmla="*/ 1505 h 2311"/>
                  <a:gd name="T4" fmla="*/ 85 w 639"/>
                  <a:gd name="T5" fmla="*/ 1505 h 2311"/>
                  <a:gd name="T6" fmla="*/ 22 w 639"/>
                  <a:gd name="T7" fmla="*/ 0 h 2311"/>
                  <a:gd name="T8" fmla="*/ 604 w 639"/>
                  <a:gd name="T9" fmla="*/ 0 h 2311"/>
                  <a:gd name="T10" fmla="*/ 90 w 639"/>
                  <a:gd name="T11" fmla="*/ 2227 h 2311"/>
                  <a:gd name="T12" fmla="*/ 90 w 639"/>
                  <a:gd name="T13" fmla="*/ 2227 h 2311"/>
                  <a:gd name="T14" fmla="*/ 0 w 639"/>
                  <a:gd name="T15" fmla="*/ 2021 h 2311"/>
                  <a:gd name="T16" fmla="*/ 0 w 639"/>
                  <a:gd name="T17" fmla="*/ 2021 h 2311"/>
                  <a:gd name="T18" fmla="*/ 90 w 639"/>
                  <a:gd name="T19" fmla="*/ 1809 h 2311"/>
                  <a:gd name="T20" fmla="*/ 90 w 639"/>
                  <a:gd name="T21" fmla="*/ 1809 h 2311"/>
                  <a:gd name="T22" fmla="*/ 321 w 639"/>
                  <a:gd name="T23" fmla="*/ 1725 h 2311"/>
                  <a:gd name="T24" fmla="*/ 321 w 639"/>
                  <a:gd name="T25" fmla="*/ 1725 h 2311"/>
                  <a:gd name="T26" fmla="*/ 549 w 639"/>
                  <a:gd name="T27" fmla="*/ 1809 h 2311"/>
                  <a:gd name="T28" fmla="*/ 549 w 639"/>
                  <a:gd name="T29" fmla="*/ 1809 h 2311"/>
                  <a:gd name="T30" fmla="*/ 638 w 639"/>
                  <a:gd name="T31" fmla="*/ 2021 h 2311"/>
                  <a:gd name="T32" fmla="*/ 638 w 639"/>
                  <a:gd name="T33" fmla="*/ 2021 h 2311"/>
                  <a:gd name="T34" fmla="*/ 549 w 639"/>
                  <a:gd name="T35" fmla="*/ 2227 h 2311"/>
                  <a:gd name="T36" fmla="*/ 549 w 639"/>
                  <a:gd name="T37" fmla="*/ 2227 h 2311"/>
                  <a:gd name="T38" fmla="*/ 321 w 639"/>
                  <a:gd name="T39" fmla="*/ 2310 h 2311"/>
                  <a:gd name="T40" fmla="*/ 321 w 639"/>
                  <a:gd name="T41" fmla="*/ 2310 h 2311"/>
                  <a:gd name="T42" fmla="*/ 90 w 639"/>
                  <a:gd name="T43" fmla="*/ 2227 h 2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9" h="2311">
                    <a:moveTo>
                      <a:pt x="604" y="0"/>
                    </a:moveTo>
                    <a:lnTo>
                      <a:pt x="541" y="1505"/>
                    </a:lnTo>
                    <a:lnTo>
                      <a:pt x="85" y="1505"/>
                    </a:lnTo>
                    <a:lnTo>
                      <a:pt x="22" y="0"/>
                    </a:lnTo>
                    <a:lnTo>
                      <a:pt x="604" y="0"/>
                    </a:lnTo>
                    <a:close/>
                    <a:moveTo>
                      <a:pt x="90" y="2227"/>
                    </a:moveTo>
                    <a:lnTo>
                      <a:pt x="90" y="2227"/>
                    </a:lnTo>
                    <a:cubicBezTo>
                      <a:pt x="30" y="2171"/>
                      <a:pt x="0" y="2102"/>
                      <a:pt x="0" y="2021"/>
                    </a:cubicBezTo>
                    <a:lnTo>
                      <a:pt x="0" y="2021"/>
                    </a:lnTo>
                    <a:cubicBezTo>
                      <a:pt x="0" y="1937"/>
                      <a:pt x="30" y="1866"/>
                      <a:pt x="90" y="1809"/>
                    </a:cubicBezTo>
                    <a:lnTo>
                      <a:pt x="90" y="1809"/>
                    </a:lnTo>
                    <a:cubicBezTo>
                      <a:pt x="150" y="1753"/>
                      <a:pt x="227" y="1725"/>
                      <a:pt x="321" y="1725"/>
                    </a:cubicBezTo>
                    <a:lnTo>
                      <a:pt x="321" y="1725"/>
                    </a:lnTo>
                    <a:cubicBezTo>
                      <a:pt x="413" y="1725"/>
                      <a:pt x="489" y="1753"/>
                      <a:pt x="549" y="1809"/>
                    </a:cubicBezTo>
                    <a:lnTo>
                      <a:pt x="549" y="1809"/>
                    </a:lnTo>
                    <a:cubicBezTo>
                      <a:pt x="609" y="1866"/>
                      <a:pt x="638" y="1937"/>
                      <a:pt x="638" y="2021"/>
                    </a:cubicBezTo>
                    <a:lnTo>
                      <a:pt x="638" y="2021"/>
                    </a:lnTo>
                    <a:cubicBezTo>
                      <a:pt x="638" y="2102"/>
                      <a:pt x="609" y="2171"/>
                      <a:pt x="549" y="2227"/>
                    </a:cubicBezTo>
                    <a:lnTo>
                      <a:pt x="549" y="2227"/>
                    </a:lnTo>
                    <a:cubicBezTo>
                      <a:pt x="489" y="2282"/>
                      <a:pt x="413" y="2310"/>
                      <a:pt x="321" y="2310"/>
                    </a:cubicBezTo>
                    <a:lnTo>
                      <a:pt x="321" y="2310"/>
                    </a:lnTo>
                    <a:cubicBezTo>
                      <a:pt x="227" y="2310"/>
                      <a:pt x="150" y="2282"/>
                      <a:pt x="90" y="22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Poppins" panose="00000500000000000000" pitchFamily="2" charset="0"/>
                </a:endParaRPr>
              </a:p>
            </p:txBody>
          </p:sp>
        </p:grp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8F02B5B-2EC5-5CC2-5E9E-4F655BD3C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214" y="5926016"/>
              <a:ext cx="9383939" cy="40053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r>
                <a:rPr lang="en-US" sz="3266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</a:p>
          </p:txBody>
        </p:sp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8CEB182A-D7AB-BD26-129E-415E11475895}"/>
                </a:ext>
              </a:extLst>
            </p:cNvPr>
            <p:cNvSpPr txBox="1"/>
            <p:nvPr/>
          </p:nvSpPr>
          <p:spPr>
            <a:xfrm>
              <a:off x="1797730" y="5942362"/>
              <a:ext cx="8943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err="1">
                  <a:latin typeface="Arial" panose="020B0604020202020204" pitchFamily="34" charset="0"/>
                  <a:cs typeface="Arial" panose="020B0604020202020204" pitchFamily="34" charset="0"/>
                </a:rPr>
                <a:t>Arduino</a:t>
              </a:r>
              <a:r>
                <a:rPr lang="tr-TR" dirty="0">
                  <a:latin typeface="Arial" panose="020B0604020202020204" pitchFamily="34" charset="0"/>
                  <a:cs typeface="Arial" panose="020B0604020202020204" pitchFamily="34" charset="0"/>
                </a:rPr>
                <a:t> kartına yükleme yapmadan önce Araçlar menüsünden </a:t>
              </a:r>
              <a:r>
                <a:rPr lang="tr-TR" dirty="0" err="1">
                  <a:latin typeface="Arial" panose="020B0604020202020204" pitchFamily="34" charset="0"/>
                  <a:cs typeface="Arial" panose="020B0604020202020204" pitchFamily="34" charset="0"/>
                </a:rPr>
                <a:t>PORT’u</a:t>
              </a:r>
              <a:r>
                <a:rPr lang="tr-TR" dirty="0">
                  <a:latin typeface="Arial" panose="020B0604020202020204" pitchFamily="34" charset="0"/>
                  <a:cs typeface="Arial" panose="020B0604020202020204" pitchFamily="34" charset="0"/>
                </a:rPr>
                <a:t> kontrol et!!!</a:t>
              </a:r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EA842EB3-85BF-F265-A2C6-CE1723296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72" y="2397975"/>
            <a:ext cx="3358669" cy="3407205"/>
          </a:xfrm>
          <a:prstGeom prst="rect">
            <a:avLst/>
          </a:prstGeom>
        </p:spPr>
      </p:pic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DB0E4F10-735E-9D98-8378-1E6EC7F1E816}"/>
              </a:ext>
            </a:extLst>
          </p:cNvPr>
          <p:cNvCxnSpPr>
            <a:cxnSpLocks/>
          </p:cNvCxnSpPr>
          <p:nvPr/>
        </p:nvCxnSpPr>
        <p:spPr>
          <a:xfrm flipH="1">
            <a:off x="6390013" y="4961212"/>
            <a:ext cx="892914" cy="664482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D7FA5A60-55C1-A706-0E89-7C9A1F277C29}"/>
              </a:ext>
            </a:extLst>
          </p:cNvPr>
          <p:cNvCxnSpPr>
            <a:cxnSpLocks/>
          </p:cNvCxnSpPr>
          <p:nvPr/>
        </p:nvCxnSpPr>
        <p:spPr>
          <a:xfrm flipH="1">
            <a:off x="5664188" y="4669733"/>
            <a:ext cx="1528384" cy="955961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43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8F271DEC-2414-C916-CF07-E3759007E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977" y="1464891"/>
            <a:ext cx="8366578" cy="4738845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78D692BC-C798-AE50-8971-65BA8EDC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78" y="1099766"/>
            <a:ext cx="10168820" cy="365125"/>
          </a:xfrm>
        </p:spPr>
        <p:txBody>
          <a:bodyPr/>
          <a:lstStyle/>
          <a:p>
            <a:r>
              <a:rPr lang="tr-TR" dirty="0"/>
              <a:t>MERHABA DÜNYA – BLİNK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CB4DAA3-8D5B-CFC2-B990-663EE664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44A2ED9-529D-F187-25D2-778723F0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46</a:t>
            </a:fld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C85C03C3-A5C8-1AFE-EDA2-8C86995626DF}"/>
              </a:ext>
            </a:extLst>
          </p:cNvPr>
          <p:cNvSpPr/>
          <p:nvPr/>
        </p:nvSpPr>
        <p:spPr>
          <a:xfrm>
            <a:off x="1184978" y="1448221"/>
            <a:ext cx="7324321" cy="174025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EFB3B2AA-994F-A4FA-EB75-D91A1DC7A93B}"/>
              </a:ext>
            </a:extLst>
          </p:cNvPr>
          <p:cNvGrpSpPr/>
          <p:nvPr/>
        </p:nvGrpSpPr>
        <p:grpSpPr>
          <a:xfrm>
            <a:off x="8618934" y="2151505"/>
            <a:ext cx="2241220" cy="1356186"/>
            <a:chOff x="8618934" y="1648589"/>
            <a:chExt cx="2241220" cy="1356186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09671D1-652B-A14A-234F-11E2D15D7BD5}"/>
                </a:ext>
              </a:extLst>
            </p:cNvPr>
            <p:cNvSpPr/>
            <p:nvPr/>
          </p:nvSpPr>
          <p:spPr>
            <a:xfrm>
              <a:off x="8618934" y="1648589"/>
              <a:ext cx="2241220" cy="13561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CCC8DD97-AA24-DD65-3E5D-3A0EB1E30493}"/>
                </a:ext>
              </a:extLst>
            </p:cNvPr>
            <p:cNvSpPr/>
            <p:nvPr/>
          </p:nvSpPr>
          <p:spPr>
            <a:xfrm>
              <a:off x="8651461" y="1657283"/>
              <a:ext cx="2176297" cy="13040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0E899F76-875D-7DCC-E983-39BA5B4A11C1}"/>
                </a:ext>
              </a:extLst>
            </p:cNvPr>
            <p:cNvSpPr/>
            <p:nvPr/>
          </p:nvSpPr>
          <p:spPr>
            <a:xfrm>
              <a:off x="8651461" y="1657283"/>
              <a:ext cx="2176590" cy="1304025"/>
            </a:xfrm>
            <a:custGeom>
              <a:avLst/>
              <a:gdLst/>
              <a:ahLst/>
              <a:cxnLst/>
              <a:rect l="l" t="t" r="r" b="b"/>
              <a:pathLst>
                <a:path w="2549525" h="1905000">
                  <a:moveTo>
                    <a:pt x="1215682" y="0"/>
                  </a:moveTo>
                  <a:lnTo>
                    <a:pt x="0" y="952500"/>
                  </a:lnTo>
                  <a:lnTo>
                    <a:pt x="1215682" y="1905000"/>
                  </a:lnTo>
                  <a:lnTo>
                    <a:pt x="1215682" y="1258595"/>
                  </a:lnTo>
                  <a:lnTo>
                    <a:pt x="2549182" y="1258595"/>
                  </a:lnTo>
                  <a:lnTo>
                    <a:pt x="2549182" y="648995"/>
                  </a:lnTo>
                  <a:lnTo>
                    <a:pt x="1215682" y="648995"/>
                  </a:lnTo>
                  <a:lnTo>
                    <a:pt x="1215682" y="0"/>
                  </a:lnTo>
                  <a:close/>
                </a:path>
              </a:pathLst>
            </a:custGeom>
            <a:solidFill>
              <a:srgbClr val="009CF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4D08EAB3-9542-E84D-92B4-8968E877A890}"/>
                </a:ext>
              </a:extLst>
            </p:cNvPr>
            <p:cNvSpPr txBox="1"/>
            <p:nvPr/>
          </p:nvSpPr>
          <p:spPr>
            <a:xfrm>
              <a:off x="9176748" y="2124629"/>
              <a:ext cx="140194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tr-TR" sz="2400" spc="-5" dirty="0">
                  <a:solidFill>
                    <a:srgbClr val="FFFFFF"/>
                  </a:solidFill>
                  <a:latin typeface="Arial"/>
                  <a:cs typeface="Arial"/>
                </a:rPr>
                <a:t>Yorumlar</a:t>
              </a:r>
              <a:endParaRPr sz="2400" dirty="0">
                <a:latin typeface="Arial"/>
                <a:cs typeface="Arial"/>
              </a:endParaRPr>
            </a:p>
          </p:txBody>
        </p:sp>
      </p:grpSp>
      <p:sp>
        <p:nvSpPr>
          <p:cNvPr id="20" name="Dikdörtgen 19">
            <a:extLst>
              <a:ext uri="{FF2B5EF4-FFF2-40B4-BE49-F238E27FC236}">
                <a16:creationId xmlns:a16="http://schemas.microsoft.com/office/drawing/2014/main" id="{F8CF740C-05C0-7BB4-405A-85ED8609F54B}"/>
              </a:ext>
            </a:extLst>
          </p:cNvPr>
          <p:cNvSpPr/>
          <p:nvPr/>
        </p:nvSpPr>
        <p:spPr>
          <a:xfrm>
            <a:off x="1184977" y="3273115"/>
            <a:ext cx="7324321" cy="46915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8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6C4EBC8A-8A89-4CAB-34A2-57D6121FC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977" y="1464891"/>
            <a:ext cx="8366578" cy="4738845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78D692BC-C798-AE50-8971-65BA8EDC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78" y="1099766"/>
            <a:ext cx="10168820" cy="365125"/>
          </a:xfrm>
        </p:spPr>
        <p:txBody>
          <a:bodyPr/>
          <a:lstStyle/>
          <a:p>
            <a:r>
              <a:rPr lang="tr-TR" dirty="0"/>
              <a:t>MERHABA DÜNYA – BLİNK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CB4DAA3-8D5B-CFC2-B990-663EE664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44A2ED9-529D-F187-25D2-778723F0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47</a:t>
            </a:fld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C85C03C3-A5C8-1AFE-EDA2-8C86995626DF}"/>
              </a:ext>
            </a:extLst>
          </p:cNvPr>
          <p:cNvSpPr/>
          <p:nvPr/>
        </p:nvSpPr>
        <p:spPr>
          <a:xfrm>
            <a:off x="1049510" y="3623733"/>
            <a:ext cx="4369157" cy="11133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EFB3B2AA-994F-A4FA-EB75-D91A1DC7A93B}"/>
              </a:ext>
            </a:extLst>
          </p:cNvPr>
          <p:cNvGrpSpPr/>
          <p:nvPr/>
        </p:nvGrpSpPr>
        <p:grpSpPr>
          <a:xfrm>
            <a:off x="5850334" y="3502338"/>
            <a:ext cx="2241220" cy="1356186"/>
            <a:chOff x="8618934" y="1648589"/>
            <a:chExt cx="2241220" cy="1356186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09671D1-652B-A14A-234F-11E2D15D7BD5}"/>
                </a:ext>
              </a:extLst>
            </p:cNvPr>
            <p:cNvSpPr/>
            <p:nvPr/>
          </p:nvSpPr>
          <p:spPr>
            <a:xfrm>
              <a:off x="8618934" y="1648589"/>
              <a:ext cx="2241220" cy="13561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CCC8DD97-AA24-DD65-3E5D-3A0EB1E30493}"/>
                </a:ext>
              </a:extLst>
            </p:cNvPr>
            <p:cNvSpPr/>
            <p:nvPr/>
          </p:nvSpPr>
          <p:spPr>
            <a:xfrm>
              <a:off x="8651461" y="1657283"/>
              <a:ext cx="2176297" cy="13040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0E899F76-875D-7DCC-E983-39BA5B4A11C1}"/>
                </a:ext>
              </a:extLst>
            </p:cNvPr>
            <p:cNvSpPr/>
            <p:nvPr/>
          </p:nvSpPr>
          <p:spPr>
            <a:xfrm>
              <a:off x="8651461" y="1657283"/>
              <a:ext cx="2176590" cy="1304025"/>
            </a:xfrm>
            <a:custGeom>
              <a:avLst/>
              <a:gdLst/>
              <a:ahLst/>
              <a:cxnLst/>
              <a:rect l="l" t="t" r="r" b="b"/>
              <a:pathLst>
                <a:path w="2549525" h="1905000">
                  <a:moveTo>
                    <a:pt x="1215682" y="0"/>
                  </a:moveTo>
                  <a:lnTo>
                    <a:pt x="0" y="952500"/>
                  </a:lnTo>
                  <a:lnTo>
                    <a:pt x="1215682" y="1905000"/>
                  </a:lnTo>
                  <a:lnTo>
                    <a:pt x="1215682" y="1258595"/>
                  </a:lnTo>
                  <a:lnTo>
                    <a:pt x="2549182" y="1258595"/>
                  </a:lnTo>
                  <a:lnTo>
                    <a:pt x="2549182" y="648995"/>
                  </a:lnTo>
                  <a:lnTo>
                    <a:pt x="1215682" y="648995"/>
                  </a:lnTo>
                  <a:lnTo>
                    <a:pt x="1215682" y="0"/>
                  </a:lnTo>
                  <a:close/>
                </a:path>
              </a:pathLst>
            </a:custGeom>
            <a:solidFill>
              <a:srgbClr val="009CF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4D08EAB3-9542-E84D-92B4-8968E877A890}"/>
                </a:ext>
              </a:extLst>
            </p:cNvPr>
            <p:cNvSpPr txBox="1"/>
            <p:nvPr/>
          </p:nvSpPr>
          <p:spPr>
            <a:xfrm>
              <a:off x="9015891" y="2124629"/>
              <a:ext cx="1811867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tr-TR" sz="2400" spc="-5" dirty="0">
                  <a:solidFill>
                    <a:srgbClr val="FFFFFF"/>
                  </a:solidFill>
                  <a:latin typeface="Arial"/>
                  <a:cs typeface="Arial"/>
                </a:rPr>
                <a:t>Fonksiyonlar</a:t>
              </a:r>
              <a:endParaRPr sz="2400" dirty="0">
                <a:latin typeface="Arial"/>
                <a:cs typeface="Arial"/>
              </a:endParaRPr>
            </a:p>
          </p:txBody>
        </p:sp>
      </p:grpSp>
      <p:sp>
        <p:nvSpPr>
          <p:cNvPr id="20" name="Dikdörtgen 19">
            <a:extLst>
              <a:ext uri="{FF2B5EF4-FFF2-40B4-BE49-F238E27FC236}">
                <a16:creationId xmlns:a16="http://schemas.microsoft.com/office/drawing/2014/main" id="{F8CF740C-05C0-7BB4-405A-85ED8609F54B}"/>
              </a:ext>
            </a:extLst>
          </p:cNvPr>
          <p:cNvSpPr/>
          <p:nvPr/>
        </p:nvSpPr>
        <p:spPr>
          <a:xfrm>
            <a:off x="1049510" y="5090560"/>
            <a:ext cx="9280108" cy="118984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537AA1BA-DC5D-A40D-656A-2F3D652AFE9F}"/>
              </a:ext>
            </a:extLst>
          </p:cNvPr>
          <p:cNvSpPr/>
          <p:nvPr/>
        </p:nvSpPr>
        <p:spPr>
          <a:xfrm>
            <a:off x="2106393" y="3579233"/>
            <a:ext cx="349728" cy="4226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8682F44-C071-F460-D26A-E4A1EB9E23FB}"/>
              </a:ext>
            </a:extLst>
          </p:cNvPr>
          <p:cNvSpPr/>
          <p:nvPr/>
        </p:nvSpPr>
        <p:spPr>
          <a:xfrm>
            <a:off x="1049217" y="4314512"/>
            <a:ext cx="349728" cy="4226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53A017E-56C3-0E18-E556-BECFAE84493D}"/>
              </a:ext>
            </a:extLst>
          </p:cNvPr>
          <p:cNvSpPr/>
          <p:nvPr/>
        </p:nvSpPr>
        <p:spPr>
          <a:xfrm>
            <a:off x="1049217" y="5883754"/>
            <a:ext cx="349728" cy="4226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E3EC919E-E6D3-63AD-9627-6C84A326FC71}"/>
              </a:ext>
            </a:extLst>
          </p:cNvPr>
          <p:cNvSpPr/>
          <p:nvPr/>
        </p:nvSpPr>
        <p:spPr>
          <a:xfrm>
            <a:off x="2049060" y="5005780"/>
            <a:ext cx="349728" cy="4226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304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8F271DEC-2414-C916-CF07-E3759007E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978" y="1473585"/>
            <a:ext cx="8349996" cy="4738845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78D692BC-C798-AE50-8971-65BA8EDC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78" y="1099766"/>
            <a:ext cx="10168820" cy="365125"/>
          </a:xfrm>
        </p:spPr>
        <p:txBody>
          <a:bodyPr/>
          <a:lstStyle/>
          <a:p>
            <a:r>
              <a:rPr lang="tr-TR" dirty="0"/>
              <a:t>MERHABA DÜNYA – BLİNK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CB4DAA3-8D5B-CFC2-B990-663EE664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44A2ED9-529D-F187-25D2-778723F0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48</a:t>
            </a:fld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C85C03C3-A5C8-1AFE-EDA2-8C86995626DF}"/>
              </a:ext>
            </a:extLst>
          </p:cNvPr>
          <p:cNvSpPr/>
          <p:nvPr/>
        </p:nvSpPr>
        <p:spPr>
          <a:xfrm>
            <a:off x="1184978" y="4143079"/>
            <a:ext cx="2919189" cy="36512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EFB3B2AA-994F-A4FA-EB75-D91A1DC7A93B}"/>
              </a:ext>
            </a:extLst>
          </p:cNvPr>
          <p:cNvGrpSpPr/>
          <p:nvPr/>
        </p:nvGrpSpPr>
        <p:grpSpPr>
          <a:xfrm>
            <a:off x="4234185" y="4957843"/>
            <a:ext cx="2241220" cy="1356186"/>
            <a:chOff x="8618934" y="1648589"/>
            <a:chExt cx="2241220" cy="1356186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09671D1-652B-A14A-234F-11E2D15D7BD5}"/>
                </a:ext>
              </a:extLst>
            </p:cNvPr>
            <p:cNvSpPr/>
            <p:nvPr/>
          </p:nvSpPr>
          <p:spPr>
            <a:xfrm>
              <a:off x="8618934" y="1648589"/>
              <a:ext cx="2241220" cy="13561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CCC8DD97-AA24-DD65-3E5D-3A0EB1E30493}"/>
                </a:ext>
              </a:extLst>
            </p:cNvPr>
            <p:cNvSpPr/>
            <p:nvPr/>
          </p:nvSpPr>
          <p:spPr>
            <a:xfrm>
              <a:off x="8651461" y="1657283"/>
              <a:ext cx="2176297" cy="13040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0E899F76-875D-7DCC-E983-39BA5B4A11C1}"/>
                </a:ext>
              </a:extLst>
            </p:cNvPr>
            <p:cNvSpPr/>
            <p:nvPr/>
          </p:nvSpPr>
          <p:spPr>
            <a:xfrm>
              <a:off x="8651461" y="1657283"/>
              <a:ext cx="2176590" cy="1304025"/>
            </a:xfrm>
            <a:custGeom>
              <a:avLst/>
              <a:gdLst/>
              <a:ahLst/>
              <a:cxnLst/>
              <a:rect l="l" t="t" r="r" b="b"/>
              <a:pathLst>
                <a:path w="2549525" h="1905000">
                  <a:moveTo>
                    <a:pt x="1215682" y="0"/>
                  </a:moveTo>
                  <a:lnTo>
                    <a:pt x="0" y="952500"/>
                  </a:lnTo>
                  <a:lnTo>
                    <a:pt x="1215682" y="1905000"/>
                  </a:lnTo>
                  <a:lnTo>
                    <a:pt x="1215682" y="1258595"/>
                  </a:lnTo>
                  <a:lnTo>
                    <a:pt x="2549182" y="1258595"/>
                  </a:lnTo>
                  <a:lnTo>
                    <a:pt x="2549182" y="648995"/>
                  </a:lnTo>
                  <a:lnTo>
                    <a:pt x="1215682" y="648995"/>
                  </a:lnTo>
                  <a:lnTo>
                    <a:pt x="1215682" y="0"/>
                  </a:lnTo>
                  <a:close/>
                </a:path>
              </a:pathLst>
            </a:custGeom>
            <a:solidFill>
              <a:srgbClr val="009CF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4D08EAB3-9542-E84D-92B4-8968E877A890}"/>
                </a:ext>
              </a:extLst>
            </p:cNvPr>
            <p:cNvSpPr txBox="1"/>
            <p:nvPr/>
          </p:nvSpPr>
          <p:spPr>
            <a:xfrm>
              <a:off x="9015891" y="2124629"/>
              <a:ext cx="1811867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tr-TR" sz="2400" spc="-5" dirty="0">
                  <a:solidFill>
                    <a:srgbClr val="FFFFFF"/>
                  </a:solidFill>
                  <a:latin typeface="Arial"/>
                  <a:cs typeface="Arial"/>
                </a:rPr>
                <a:t>Komutlar</a:t>
              </a:r>
              <a:endParaRPr sz="2400" dirty="0">
                <a:latin typeface="Arial"/>
                <a:cs typeface="Arial"/>
              </a:endParaRPr>
            </a:p>
          </p:txBody>
        </p:sp>
      </p:grpSp>
      <p:sp>
        <p:nvSpPr>
          <p:cNvPr id="20" name="Dikdörtgen 19">
            <a:extLst>
              <a:ext uri="{FF2B5EF4-FFF2-40B4-BE49-F238E27FC236}">
                <a16:creationId xmlns:a16="http://schemas.microsoft.com/office/drawing/2014/main" id="{F8CF740C-05C0-7BB4-405A-85ED8609F54B}"/>
              </a:ext>
            </a:extLst>
          </p:cNvPr>
          <p:cNvSpPr/>
          <p:nvPr/>
        </p:nvSpPr>
        <p:spPr>
          <a:xfrm>
            <a:off x="1184978" y="5241851"/>
            <a:ext cx="2919189" cy="80637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537AA1BA-DC5D-A40D-656A-2F3D652AFE9F}"/>
              </a:ext>
            </a:extLst>
          </p:cNvPr>
          <p:cNvSpPr/>
          <p:nvPr/>
        </p:nvSpPr>
        <p:spPr>
          <a:xfrm>
            <a:off x="2734424" y="4085588"/>
            <a:ext cx="264666" cy="4226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071EC4AA-D64A-6E23-D72F-ADE2E43F0F34}"/>
              </a:ext>
            </a:extLst>
          </p:cNvPr>
          <p:cNvSpPr/>
          <p:nvPr/>
        </p:nvSpPr>
        <p:spPr>
          <a:xfrm>
            <a:off x="2938213" y="5154968"/>
            <a:ext cx="264666" cy="4226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FBE08FBC-C78C-CD77-7658-DDCEAACE65DA}"/>
              </a:ext>
            </a:extLst>
          </p:cNvPr>
          <p:cNvSpPr/>
          <p:nvPr/>
        </p:nvSpPr>
        <p:spPr>
          <a:xfrm>
            <a:off x="2870889" y="5577585"/>
            <a:ext cx="264666" cy="4226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B7E92784-4CAB-2B6F-5A7A-128206063BDB}"/>
              </a:ext>
            </a:extLst>
          </p:cNvPr>
          <p:cNvSpPr/>
          <p:nvPr/>
        </p:nvSpPr>
        <p:spPr>
          <a:xfrm>
            <a:off x="2171573" y="5335617"/>
            <a:ext cx="264666" cy="4226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0C0B0293-09B6-B93D-AAED-128D30BC3F68}"/>
              </a:ext>
            </a:extLst>
          </p:cNvPr>
          <p:cNvSpPr/>
          <p:nvPr/>
        </p:nvSpPr>
        <p:spPr>
          <a:xfrm>
            <a:off x="2171573" y="5758234"/>
            <a:ext cx="264666" cy="4226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78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8F271DEC-2414-C916-CF07-E3759007E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978" y="1497418"/>
            <a:ext cx="8349996" cy="4738845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78D692BC-C798-AE50-8971-65BA8EDC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78" y="1099766"/>
            <a:ext cx="10168820" cy="365125"/>
          </a:xfrm>
        </p:spPr>
        <p:txBody>
          <a:bodyPr/>
          <a:lstStyle/>
          <a:p>
            <a:r>
              <a:rPr lang="tr-TR" dirty="0"/>
              <a:t>MERHABA DÜNYA – BLİNK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CB4DAA3-8D5B-CFC2-B990-663EE664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44A2ED9-529D-F187-25D2-778723F0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49</a:t>
            </a:fld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C85C03C3-A5C8-1AFE-EDA2-8C86995626DF}"/>
              </a:ext>
            </a:extLst>
          </p:cNvPr>
          <p:cNvSpPr/>
          <p:nvPr/>
        </p:nvSpPr>
        <p:spPr>
          <a:xfrm>
            <a:off x="1290993" y="4150699"/>
            <a:ext cx="1688892" cy="36512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EFB3B2AA-994F-A4FA-EB75-D91A1DC7A93B}"/>
              </a:ext>
            </a:extLst>
          </p:cNvPr>
          <p:cNvGrpSpPr/>
          <p:nvPr/>
        </p:nvGrpSpPr>
        <p:grpSpPr>
          <a:xfrm rot="5400000">
            <a:off x="932961" y="4794741"/>
            <a:ext cx="2241220" cy="1356186"/>
            <a:chOff x="8618934" y="1648589"/>
            <a:chExt cx="2241220" cy="1356186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09671D1-652B-A14A-234F-11E2D15D7BD5}"/>
                </a:ext>
              </a:extLst>
            </p:cNvPr>
            <p:cNvSpPr/>
            <p:nvPr/>
          </p:nvSpPr>
          <p:spPr>
            <a:xfrm>
              <a:off x="8618934" y="1648589"/>
              <a:ext cx="2241220" cy="13561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CCC8DD97-AA24-DD65-3E5D-3A0EB1E30493}"/>
                </a:ext>
              </a:extLst>
            </p:cNvPr>
            <p:cNvSpPr/>
            <p:nvPr/>
          </p:nvSpPr>
          <p:spPr>
            <a:xfrm>
              <a:off x="8651461" y="1657283"/>
              <a:ext cx="2176297" cy="13040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0E899F76-875D-7DCC-E983-39BA5B4A11C1}"/>
                </a:ext>
              </a:extLst>
            </p:cNvPr>
            <p:cNvSpPr/>
            <p:nvPr/>
          </p:nvSpPr>
          <p:spPr>
            <a:xfrm>
              <a:off x="8651461" y="1657283"/>
              <a:ext cx="2176590" cy="1304025"/>
            </a:xfrm>
            <a:custGeom>
              <a:avLst/>
              <a:gdLst/>
              <a:ahLst/>
              <a:cxnLst/>
              <a:rect l="l" t="t" r="r" b="b"/>
              <a:pathLst>
                <a:path w="2549525" h="1905000">
                  <a:moveTo>
                    <a:pt x="1215682" y="0"/>
                  </a:moveTo>
                  <a:lnTo>
                    <a:pt x="0" y="952500"/>
                  </a:lnTo>
                  <a:lnTo>
                    <a:pt x="1215682" y="1905000"/>
                  </a:lnTo>
                  <a:lnTo>
                    <a:pt x="1215682" y="1258595"/>
                  </a:lnTo>
                  <a:lnTo>
                    <a:pt x="2549182" y="1258595"/>
                  </a:lnTo>
                  <a:lnTo>
                    <a:pt x="2549182" y="648995"/>
                  </a:lnTo>
                  <a:lnTo>
                    <a:pt x="1215682" y="648995"/>
                  </a:lnTo>
                  <a:lnTo>
                    <a:pt x="1215682" y="0"/>
                  </a:lnTo>
                  <a:close/>
                </a:path>
              </a:pathLst>
            </a:custGeom>
            <a:solidFill>
              <a:srgbClr val="009CF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4D08EAB3-9542-E84D-92B4-8968E877A890}"/>
                </a:ext>
              </a:extLst>
            </p:cNvPr>
            <p:cNvSpPr txBox="1"/>
            <p:nvPr/>
          </p:nvSpPr>
          <p:spPr>
            <a:xfrm>
              <a:off x="9015891" y="2124629"/>
              <a:ext cx="1811867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tr-TR" sz="2400" spc="-5" dirty="0">
                  <a:solidFill>
                    <a:srgbClr val="FFFFFF"/>
                  </a:solidFill>
                  <a:latin typeface="Arial"/>
                  <a:cs typeface="Arial"/>
                </a:rPr>
                <a:t>Değişkenler</a:t>
              </a:r>
              <a:endParaRPr sz="2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37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6" name="10 Metin kutusu"/>
          <p:cNvSpPr txBox="1"/>
          <p:nvPr/>
        </p:nvSpPr>
        <p:spPr>
          <a:xfrm>
            <a:off x="1812002" y="785796"/>
            <a:ext cx="789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Mikroişlemci ve </a:t>
            </a:r>
            <a:r>
              <a:rPr lang="tr-TR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arasındaki farklar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1812001" y="1274173"/>
            <a:ext cx="8690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b="1" i="1" dirty="0">
                <a:latin typeface="Arial" panose="020B0604020202020204" pitchFamily="34" charset="0"/>
                <a:cs typeface="Arial" panose="020B0604020202020204" pitchFamily="34" charset="0"/>
              </a:rPr>
              <a:t>Mikroişlemciler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genellikle sadece işlem ünitesi ve temel birimlerden oluşurlar. Harici olarak bellek ve diğer giriş/çıkış birimlerine ihtiyaç duyarlar.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i="1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ise içerisinde barındırdıkları mikroişlemcinin yanında giriş/çıkış birimleri, çeşitli donanım birimleri, RAM ve kalıcı hafıza bulunan komple sistemlerdir.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b="1" i="1" dirty="0">
                <a:latin typeface="Arial" panose="020B0604020202020204" pitchFamily="34" charset="0"/>
                <a:cs typeface="Arial" panose="020B0604020202020204" pitchFamily="34" charset="0"/>
              </a:rPr>
              <a:t>Mikroişlemciler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aldıkları veriyi işleyip ilgili birimlere yine veri veya komut olarak gönderirken,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i="1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Mikrodenetleyicilerin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çalışması genellikle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sensörlerden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aldığı veriyi işleyip çıkışta bir devre elemanını(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led,röle,motor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…) kontrol etmek üzerine kuruludur.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endParaRPr lang="tr-T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b="1" i="1" dirty="0">
                <a:latin typeface="Arial" panose="020B0604020202020204" pitchFamily="34" charset="0"/>
                <a:cs typeface="Arial" panose="020B0604020202020204" pitchFamily="34" charset="0"/>
              </a:rPr>
              <a:t>Mikroişlemcileri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daha çok uygulama yazılımlarının çalıştığı bilgisayar gibi sistemlerde görürüz.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i="1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Mikrodenetleyiciler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ise elektronik tasarım alanında kullanılırlar.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b="1" i="1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Mikrodenetleyicilerin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cep telefonu, tablet, çamaşır makinesi, fotoğraf makinesi, yazıcılar, otomobiller gibi birçok kullanım alanı vardır.</a:t>
            </a:r>
            <a:endParaRPr lang="tr-T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Tx/>
              <a:buChar char="-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7570A3-A28A-AA13-19F1-FAD29CF2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ARDUİNO PROGRAMLAMA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08A317E-5F2B-02D0-A8AA-276E9105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10BA849-3AEF-CC99-42F1-BC37D3FF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50</a:t>
            </a:fld>
            <a:endParaRPr lang="tr-TR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E7F60F7-FC70-A721-BC93-964B95CEB521}"/>
              </a:ext>
            </a:extLst>
          </p:cNvPr>
          <p:cNvSpPr txBox="1">
            <a:spLocks/>
          </p:cNvSpPr>
          <p:nvPr/>
        </p:nvSpPr>
        <p:spPr>
          <a:xfrm>
            <a:off x="1184979" y="1742398"/>
            <a:ext cx="1751279" cy="396904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2500" b="0" spc="-1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void</a:t>
            </a:r>
            <a:r>
              <a:rPr lang="tr-TR" sz="2500" b="0"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b="0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lang="tr-TR" sz="25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()</a:t>
            </a:r>
            <a:endParaRPr lang="tr-TR" sz="2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392AE8F-C1CE-2FA7-DC3A-FF3E4D0D16A3}"/>
              </a:ext>
            </a:extLst>
          </p:cNvPr>
          <p:cNvSpPr txBox="1"/>
          <p:nvPr/>
        </p:nvSpPr>
        <p:spPr>
          <a:xfrm>
            <a:off x="1184980" y="2169450"/>
            <a:ext cx="12509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Calibri"/>
                <a:cs typeface="Calibri"/>
              </a:rPr>
              <a:t>{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F7C13ACA-C285-ED35-5786-62332C411839}"/>
              </a:ext>
            </a:extLst>
          </p:cNvPr>
          <p:cNvSpPr txBox="1"/>
          <p:nvPr/>
        </p:nvSpPr>
        <p:spPr>
          <a:xfrm>
            <a:off x="1184980" y="3007422"/>
            <a:ext cx="1581080" cy="139781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500" spc="-5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500" spc="-15" dirty="0">
                <a:latin typeface="Arial" panose="020B0604020202020204" pitchFamily="34" charset="0"/>
                <a:cs typeface="Arial" panose="020B0604020202020204" pitchFamily="34" charset="0"/>
              </a:rPr>
              <a:t>void</a:t>
            </a:r>
            <a:r>
              <a:rPr sz="25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5" dirty="0">
                <a:latin typeface="Arial" panose="020B0604020202020204" pitchFamily="34" charset="0"/>
                <a:cs typeface="Arial" panose="020B0604020202020204" pitchFamily="34" charset="0"/>
              </a:rPr>
              <a:t>loop()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500" spc="-5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08C57B0F-243E-9096-7D3E-E3F9B5BD35FA}"/>
              </a:ext>
            </a:extLst>
          </p:cNvPr>
          <p:cNvSpPr txBox="1"/>
          <p:nvPr/>
        </p:nvSpPr>
        <p:spPr>
          <a:xfrm>
            <a:off x="1184980" y="4913235"/>
            <a:ext cx="12573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endParaRPr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7">
            <a:extLst>
              <a:ext uri="{FF2B5EF4-FFF2-40B4-BE49-F238E27FC236}">
                <a16:creationId xmlns:a16="http://schemas.microsoft.com/office/drawing/2014/main" id="{223B6727-92EC-3E4D-0654-3CF716632722}"/>
              </a:ext>
            </a:extLst>
          </p:cNvPr>
          <p:cNvGrpSpPr/>
          <p:nvPr/>
        </p:nvGrpSpPr>
        <p:grpSpPr>
          <a:xfrm>
            <a:off x="2936259" y="1731681"/>
            <a:ext cx="824865" cy="1780539"/>
            <a:chOff x="2657855" y="1805939"/>
            <a:chExt cx="824865" cy="1780539"/>
          </a:xfrm>
        </p:grpSpPr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174EFBBD-B27A-2156-84B4-C5DFEC7B743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7855" y="1805939"/>
              <a:ext cx="824483" cy="1780031"/>
            </a:xfrm>
            <a:prstGeom prst="rect">
              <a:avLst/>
            </a:prstGeom>
          </p:spPr>
        </p:pic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682F6CD8-B0E8-420E-8ABE-4E068445526A}"/>
                </a:ext>
              </a:extLst>
            </p:cNvPr>
            <p:cNvSpPr/>
            <p:nvPr/>
          </p:nvSpPr>
          <p:spPr>
            <a:xfrm>
              <a:off x="2699765" y="1844801"/>
              <a:ext cx="720090" cy="1656714"/>
            </a:xfrm>
            <a:custGeom>
              <a:avLst/>
              <a:gdLst/>
              <a:ahLst/>
              <a:cxnLst/>
              <a:rect l="l" t="t" r="r" b="b"/>
              <a:pathLst>
                <a:path w="720089" h="1656714">
                  <a:moveTo>
                    <a:pt x="0" y="0"/>
                  </a:moveTo>
                  <a:lnTo>
                    <a:pt x="72571" y="1221"/>
                  </a:lnTo>
                  <a:lnTo>
                    <a:pt x="140160" y="4724"/>
                  </a:lnTo>
                  <a:lnTo>
                    <a:pt x="201319" y="10266"/>
                  </a:lnTo>
                  <a:lnTo>
                    <a:pt x="254603" y="17605"/>
                  </a:lnTo>
                  <a:lnTo>
                    <a:pt x="298564" y="26497"/>
                  </a:lnTo>
                  <a:lnTo>
                    <a:pt x="352731" y="47973"/>
                  </a:lnTo>
                  <a:lnTo>
                    <a:pt x="360044" y="60071"/>
                  </a:lnTo>
                  <a:lnTo>
                    <a:pt x="360044" y="768096"/>
                  </a:lnTo>
                  <a:lnTo>
                    <a:pt x="367358" y="780193"/>
                  </a:lnTo>
                  <a:lnTo>
                    <a:pt x="421525" y="801669"/>
                  </a:lnTo>
                  <a:lnTo>
                    <a:pt x="465486" y="810561"/>
                  </a:lnTo>
                  <a:lnTo>
                    <a:pt x="518770" y="817900"/>
                  </a:lnTo>
                  <a:lnTo>
                    <a:pt x="579929" y="823442"/>
                  </a:lnTo>
                  <a:lnTo>
                    <a:pt x="647518" y="826945"/>
                  </a:lnTo>
                  <a:lnTo>
                    <a:pt x="720089" y="828167"/>
                  </a:lnTo>
                  <a:lnTo>
                    <a:pt x="647518" y="829383"/>
                  </a:lnTo>
                  <a:lnTo>
                    <a:pt x="579929" y="832871"/>
                  </a:lnTo>
                  <a:lnTo>
                    <a:pt x="518770" y="838393"/>
                  </a:lnTo>
                  <a:lnTo>
                    <a:pt x="465486" y="845708"/>
                  </a:lnTo>
                  <a:lnTo>
                    <a:pt x="421525" y="854577"/>
                  </a:lnTo>
                  <a:lnTo>
                    <a:pt x="367358" y="876018"/>
                  </a:lnTo>
                  <a:lnTo>
                    <a:pt x="360044" y="888111"/>
                  </a:lnTo>
                  <a:lnTo>
                    <a:pt x="360044" y="1596263"/>
                  </a:lnTo>
                  <a:lnTo>
                    <a:pt x="352731" y="1608319"/>
                  </a:lnTo>
                  <a:lnTo>
                    <a:pt x="298564" y="1629740"/>
                  </a:lnTo>
                  <a:lnTo>
                    <a:pt x="254603" y="1638617"/>
                  </a:lnTo>
                  <a:lnTo>
                    <a:pt x="201319" y="1645946"/>
                  </a:lnTo>
                  <a:lnTo>
                    <a:pt x="140160" y="1651484"/>
                  </a:lnTo>
                  <a:lnTo>
                    <a:pt x="72571" y="1654985"/>
                  </a:lnTo>
                  <a:lnTo>
                    <a:pt x="0" y="1656207"/>
                  </a:lnTo>
                </a:path>
              </a:pathLst>
            </a:custGeom>
            <a:ln w="381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0">
            <a:extLst>
              <a:ext uri="{FF2B5EF4-FFF2-40B4-BE49-F238E27FC236}">
                <a16:creationId xmlns:a16="http://schemas.microsoft.com/office/drawing/2014/main" id="{405FDF50-20B3-D824-5D0F-8C18026100DF}"/>
              </a:ext>
            </a:extLst>
          </p:cNvPr>
          <p:cNvSpPr txBox="1"/>
          <p:nvPr/>
        </p:nvSpPr>
        <p:spPr>
          <a:xfrm>
            <a:off x="4058304" y="2058592"/>
            <a:ext cx="5862935" cy="1186222"/>
          </a:xfrm>
          <a:prstGeom prst="rect">
            <a:avLst/>
          </a:prstGeom>
          <a:solidFill>
            <a:srgbClr val="FFFFFF"/>
          </a:solidFill>
          <a:ln w="25400">
            <a:solidFill>
              <a:srgbClr val="C0504D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0"/>
              </a:spcBef>
            </a:pP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Ayar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kısmında</a:t>
            </a:r>
            <a:r>
              <a:rPr lang="tr-TR" sz="1800" spc="-5" dirty="0">
                <a:latin typeface="Arial" panose="020B0604020202020204" pitchFamily="34" charset="0"/>
                <a:cs typeface="Arial" panose="020B0604020202020204" pitchFamily="34" charset="0"/>
              </a:rPr>
              <a:t> özellikle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giriş/çıkış</a:t>
            </a: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ayarları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30" dirty="0">
                <a:latin typeface="Arial" panose="020B0604020202020204" pitchFamily="34" charset="0"/>
                <a:cs typeface="Arial" panose="020B0604020202020204" pitchFamily="34" charset="0"/>
              </a:rPr>
              <a:t>yapılır.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marR="448945" algn="ctr">
              <a:lnSpc>
                <a:spcPct val="100000"/>
              </a:lnSpc>
            </a:pPr>
            <a:r>
              <a:rPr lang="tr-TR" sz="1800" spc="-15" dirty="0" err="1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lang="tr-TR" sz="1800" spc="-15" dirty="0">
                <a:latin typeface="Arial" panose="020B0604020202020204" pitchFamily="34" charset="0"/>
                <a:cs typeface="Arial" panose="020B0604020202020204" pitchFamily="34" charset="0"/>
              </a:rPr>
              <a:t>()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kısmına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yazılan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tüm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işlemleri</a:t>
            </a: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arduino </a:t>
            </a:r>
            <a:r>
              <a:rPr sz="180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sadece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800" b="1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25" dirty="0">
                <a:latin typeface="Arial" panose="020B0604020202020204" pitchFamily="34" charset="0"/>
                <a:cs typeface="Arial" panose="020B0604020202020204" pitchFamily="34" charset="0"/>
              </a:rPr>
              <a:t>kez</a:t>
            </a:r>
            <a:r>
              <a:rPr sz="18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35" dirty="0">
                <a:latin typeface="Arial" panose="020B0604020202020204" pitchFamily="34" charset="0"/>
                <a:cs typeface="Arial" panose="020B0604020202020204" pitchFamily="34" charset="0"/>
              </a:rPr>
              <a:t>yapar.</a:t>
            </a:r>
            <a:r>
              <a:rPr sz="18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1800" spc="-1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800" spc="-35" dirty="0" err="1">
                <a:latin typeface="Arial" panose="020B0604020202020204" pitchFamily="34" charset="0"/>
                <a:cs typeface="Arial" panose="020B0604020202020204" pitchFamily="34" charset="0"/>
              </a:rPr>
              <a:t>Tekrar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etmez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1800"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object 11">
            <a:extLst>
              <a:ext uri="{FF2B5EF4-FFF2-40B4-BE49-F238E27FC236}">
                <a16:creationId xmlns:a16="http://schemas.microsoft.com/office/drawing/2014/main" id="{6A2C23CF-DDE8-67AB-B773-469D9B110E1A}"/>
              </a:ext>
            </a:extLst>
          </p:cNvPr>
          <p:cNvGrpSpPr/>
          <p:nvPr/>
        </p:nvGrpSpPr>
        <p:grpSpPr>
          <a:xfrm>
            <a:off x="2936259" y="3604677"/>
            <a:ext cx="824865" cy="1778635"/>
            <a:chOff x="2657855" y="3678935"/>
            <a:chExt cx="824865" cy="1778635"/>
          </a:xfrm>
        </p:grpSpPr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A27C17A8-0BAA-4262-00C3-2EDB44BCA42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7855" y="3678935"/>
              <a:ext cx="824483" cy="1778508"/>
            </a:xfrm>
            <a:prstGeom prst="rect">
              <a:avLst/>
            </a:prstGeom>
          </p:spPr>
        </p:pic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4CCCD644-76B9-13AF-E124-32DE04F92E59}"/>
                </a:ext>
              </a:extLst>
            </p:cNvPr>
            <p:cNvSpPr/>
            <p:nvPr/>
          </p:nvSpPr>
          <p:spPr>
            <a:xfrm>
              <a:off x="2699765" y="3717035"/>
              <a:ext cx="720090" cy="1656714"/>
            </a:xfrm>
            <a:custGeom>
              <a:avLst/>
              <a:gdLst/>
              <a:ahLst/>
              <a:cxnLst/>
              <a:rect l="l" t="t" r="r" b="b"/>
              <a:pathLst>
                <a:path w="720089" h="1656714">
                  <a:moveTo>
                    <a:pt x="0" y="0"/>
                  </a:moveTo>
                  <a:lnTo>
                    <a:pt x="72571" y="1216"/>
                  </a:lnTo>
                  <a:lnTo>
                    <a:pt x="140160" y="4704"/>
                  </a:lnTo>
                  <a:lnTo>
                    <a:pt x="201319" y="10226"/>
                  </a:lnTo>
                  <a:lnTo>
                    <a:pt x="254603" y="17541"/>
                  </a:lnTo>
                  <a:lnTo>
                    <a:pt x="298564" y="26410"/>
                  </a:lnTo>
                  <a:lnTo>
                    <a:pt x="352731" y="47851"/>
                  </a:lnTo>
                  <a:lnTo>
                    <a:pt x="360044" y="59943"/>
                  </a:lnTo>
                  <a:lnTo>
                    <a:pt x="360044" y="768095"/>
                  </a:lnTo>
                  <a:lnTo>
                    <a:pt x="367358" y="780188"/>
                  </a:lnTo>
                  <a:lnTo>
                    <a:pt x="421525" y="801629"/>
                  </a:lnTo>
                  <a:lnTo>
                    <a:pt x="465486" y="810498"/>
                  </a:lnTo>
                  <a:lnTo>
                    <a:pt x="518770" y="817813"/>
                  </a:lnTo>
                  <a:lnTo>
                    <a:pt x="579929" y="823335"/>
                  </a:lnTo>
                  <a:lnTo>
                    <a:pt x="647518" y="826823"/>
                  </a:lnTo>
                  <a:lnTo>
                    <a:pt x="720089" y="828039"/>
                  </a:lnTo>
                  <a:lnTo>
                    <a:pt x="647518" y="829261"/>
                  </a:lnTo>
                  <a:lnTo>
                    <a:pt x="579929" y="832764"/>
                  </a:lnTo>
                  <a:lnTo>
                    <a:pt x="518770" y="838306"/>
                  </a:lnTo>
                  <a:lnTo>
                    <a:pt x="465486" y="845645"/>
                  </a:lnTo>
                  <a:lnTo>
                    <a:pt x="421525" y="854537"/>
                  </a:lnTo>
                  <a:lnTo>
                    <a:pt x="367358" y="876013"/>
                  </a:lnTo>
                  <a:lnTo>
                    <a:pt x="360044" y="888111"/>
                  </a:lnTo>
                  <a:lnTo>
                    <a:pt x="360044" y="1596136"/>
                  </a:lnTo>
                  <a:lnTo>
                    <a:pt x="352731" y="1608233"/>
                  </a:lnTo>
                  <a:lnTo>
                    <a:pt x="298564" y="1629709"/>
                  </a:lnTo>
                  <a:lnTo>
                    <a:pt x="254603" y="1638601"/>
                  </a:lnTo>
                  <a:lnTo>
                    <a:pt x="201319" y="1645940"/>
                  </a:lnTo>
                  <a:lnTo>
                    <a:pt x="140160" y="1651482"/>
                  </a:lnTo>
                  <a:lnTo>
                    <a:pt x="72571" y="1654985"/>
                  </a:lnTo>
                  <a:lnTo>
                    <a:pt x="0" y="1656207"/>
                  </a:lnTo>
                </a:path>
              </a:pathLst>
            </a:custGeom>
            <a:ln w="380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10">
            <a:extLst>
              <a:ext uri="{FF2B5EF4-FFF2-40B4-BE49-F238E27FC236}">
                <a16:creationId xmlns:a16="http://schemas.microsoft.com/office/drawing/2014/main" id="{CA3B2764-1DF8-3FFC-5808-C1F839D63B7A}"/>
              </a:ext>
            </a:extLst>
          </p:cNvPr>
          <p:cNvSpPr txBox="1"/>
          <p:nvPr/>
        </p:nvSpPr>
        <p:spPr>
          <a:xfrm>
            <a:off x="4058304" y="4155022"/>
            <a:ext cx="5862935" cy="632224"/>
          </a:xfrm>
          <a:prstGeom prst="rect">
            <a:avLst/>
          </a:prstGeom>
          <a:solidFill>
            <a:srgbClr val="FFFFFF"/>
          </a:solidFill>
          <a:ln w="25400">
            <a:solidFill>
              <a:srgbClr val="C0504D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L="1313180" marR="108585" indent="-1200150" algn="ctr">
              <a:spcBef>
                <a:spcPts val="5"/>
              </a:spcBef>
            </a:pP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Döngü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5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 kısmına ise</a:t>
            </a:r>
            <a:r>
              <a:rPr lang="tr-TR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  <a:t>sürekli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 yapılması</a:t>
            </a:r>
            <a:b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  <a:t>istenilen</a:t>
            </a:r>
            <a:r>
              <a:rPr lang="tr-TR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işlemler </a:t>
            </a:r>
            <a:r>
              <a:rPr lang="tr-TR" spc="-30" dirty="0">
                <a:latin typeface="Arial" panose="020B0604020202020204" pitchFamily="34" charset="0"/>
                <a:cs typeface="Arial" panose="020B0604020202020204" pitchFamily="34" charset="0"/>
              </a:rPr>
              <a:t>yazılır.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04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7570A3-A28A-AA13-19F1-FAD29CF2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pinMode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(); 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08A317E-5F2B-02D0-A8AA-276E9105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10BA849-3AEF-CC99-42F1-BC37D3FF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51</a:t>
            </a:fld>
            <a:endParaRPr lang="tr-TR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287B7AC5-70F2-A373-500A-D522F0E61F0A}"/>
              </a:ext>
            </a:extLst>
          </p:cNvPr>
          <p:cNvSpPr txBox="1"/>
          <p:nvPr/>
        </p:nvSpPr>
        <p:spPr>
          <a:xfrm>
            <a:off x="1184980" y="1532863"/>
            <a:ext cx="9675174" cy="3752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Kullanılacak</a:t>
            </a: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pinlerin,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yada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5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ıkış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 err="1">
                <a:latin typeface="Arial" panose="020B0604020202020204" pitchFamily="34" charset="0"/>
                <a:cs typeface="Arial" panose="020B0604020202020204" pitchFamily="34" charset="0"/>
              </a:rPr>
              <a:t>tanımlanmasını</a:t>
            </a:r>
            <a:r>
              <a:rPr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5" dirty="0" err="1">
                <a:latin typeface="Arial" panose="020B0604020202020204" pitchFamily="34" charset="0"/>
                <a:cs typeface="Arial" panose="020B0604020202020204" pitchFamily="34" charset="0"/>
              </a:rPr>
              <a:t>sağlar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pc="-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endParaRPr lang="tr-TR" sz="2400" spc="-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pinMode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tr-T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numarası 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Giriş/Çıkış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Örnekler: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"/>
              </a:spcBef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Eğer bir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pinden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röle, motor gibi bir çıkış elemanı kontrol edilecekse o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ÇIKIŞ olarak tanımlanmalıdır.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pinMode(13,</a:t>
            </a:r>
            <a:r>
              <a:rPr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r>
              <a:rPr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Nolu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Çıkış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olarak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tanımlandı.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10"/>
              </a:spcBef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Buton veya sensör gibi bir giriş elemanı kontrol edilecekse, o 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GİRİŞ olarak tanımlanmalıdır.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pinMode(10,</a:t>
            </a:r>
            <a:r>
              <a:rPr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b="1" i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i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Nolu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Giriş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olarak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tanımlandı.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53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7570A3-A28A-AA13-19F1-FAD29CF2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digitalWrite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(); 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08A317E-5F2B-02D0-A8AA-276E9105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10BA849-3AEF-CC99-42F1-BC37D3FF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52</a:t>
            </a:fld>
            <a:endParaRPr lang="tr-TR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287B7AC5-70F2-A373-500A-D522F0E61F0A}"/>
              </a:ext>
            </a:extLst>
          </p:cNvPr>
          <p:cNvSpPr txBox="1"/>
          <p:nvPr/>
        </p:nvSpPr>
        <p:spPr>
          <a:xfrm>
            <a:off x="1184980" y="1532863"/>
            <a:ext cx="9675174" cy="4306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  <a:t>Çıkış olarak tanımlanan </a:t>
            </a:r>
            <a:r>
              <a:rPr lang="tr-TR" spc="-10" dirty="0" err="1">
                <a:latin typeface="Arial" panose="020B0604020202020204" pitchFamily="34" charset="0"/>
                <a:cs typeface="Arial" panose="020B0604020202020204" pitchFamily="34" charset="0"/>
              </a:rPr>
              <a:t>pinlerden</a:t>
            </a:r>
            <a: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  <a:t> Lojik 1 veya Lojik 0 çıkışı verilmesini sağlar.</a:t>
            </a:r>
            <a:endParaRPr lang="tr-TR" spc="-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endParaRPr lang="tr-TR" sz="2400" spc="-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digitalWrite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tr-T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numarası 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Lojik1 / Lojik0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Örnekler: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digitalWrite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(7,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7 numaralı </a:t>
            </a:r>
            <a:r>
              <a:rPr lang="tr-TR" spc="-5" dirty="0" err="1">
                <a:latin typeface="Arial" panose="020B0604020202020204" pitchFamily="34" charset="0"/>
                <a:cs typeface="Arial" panose="020B0604020202020204" pitchFamily="34" charset="0"/>
              </a:rPr>
              <a:t>pinden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 5V çıkış verildi.</a:t>
            </a:r>
          </a:p>
          <a:p>
            <a:pPr marL="355600">
              <a:spcBef>
                <a:spcPts val="5"/>
              </a:spcBef>
            </a:pPr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digitalWrite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(7,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7 numaralı </a:t>
            </a:r>
            <a:r>
              <a:rPr lang="tr-TR" spc="-5" dirty="0" err="1">
                <a:latin typeface="Arial" panose="020B0604020202020204" pitchFamily="34" charset="0"/>
                <a:cs typeface="Arial" panose="020B0604020202020204" pitchFamily="34" charset="0"/>
              </a:rPr>
              <a:t>pinden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 5V çıkış verildi.</a:t>
            </a:r>
          </a:p>
          <a:p>
            <a:pPr marL="355600">
              <a:spcBef>
                <a:spcPts val="5"/>
              </a:spcBef>
            </a:pPr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digitalWrite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(7,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7 numaralı </a:t>
            </a:r>
            <a:r>
              <a:rPr lang="tr-TR" spc="-5" dirty="0" err="1">
                <a:latin typeface="Arial" panose="020B0604020202020204" pitchFamily="34" charset="0"/>
                <a:cs typeface="Arial" panose="020B0604020202020204" pitchFamily="34" charset="0"/>
              </a:rPr>
              <a:t>pinden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 5V çıkış verildi.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digitalWrite</a:t>
            </a:r>
            <a:r>
              <a:rPr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b="1" i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i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9 numaralı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pinden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0V çıkış verildi.</a:t>
            </a:r>
          </a:p>
          <a:p>
            <a:pPr marL="355600"/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digitalWrite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(9, 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9 numaralı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pinden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0V çıkış verildi.</a:t>
            </a:r>
            <a:endParaRPr lang="tr-TR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/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digitalWrite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(9, </a:t>
            </a:r>
            <a:r>
              <a:rPr lang="tr-TR" b="1" i="1" spc="-5" dirty="0" err="1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9 numaralı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pinden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0V çıkış verildi.</a:t>
            </a:r>
            <a:endParaRPr lang="tr-TR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60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7570A3-A28A-AA13-19F1-FAD29CF2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(); 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08A317E-5F2B-02D0-A8AA-276E9105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10BA849-3AEF-CC99-42F1-BC37D3FF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53</a:t>
            </a:fld>
            <a:endParaRPr lang="tr-TR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287B7AC5-70F2-A373-500A-D522F0E61F0A}"/>
              </a:ext>
            </a:extLst>
          </p:cNvPr>
          <p:cNvSpPr txBox="1"/>
          <p:nvPr/>
        </p:nvSpPr>
        <p:spPr>
          <a:xfrm>
            <a:off x="1184980" y="1532863"/>
            <a:ext cx="9675174" cy="45833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  <a:t>Parantez içerisinde belirtilen süre kadar bekleme yapılmasını sağlar.</a:t>
            </a:r>
            <a:b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  <a:t>Komutlar arasında bekleme yapmak için kullanılır.</a:t>
            </a:r>
            <a:br>
              <a:rPr lang="tr-TR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i="1" spc="-10" dirty="0">
                <a:latin typeface="Arial" panose="020B0604020202020204" pitchFamily="34" charset="0"/>
                <a:cs typeface="Arial" panose="020B0604020202020204" pitchFamily="34" charset="0"/>
              </a:rPr>
              <a:t>MİLİSANİYE olarak süre yazılmalıdır!</a:t>
            </a:r>
            <a:endParaRPr lang="tr-TR" b="1" i="1" spc="-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endParaRPr lang="tr-TR" sz="2400" spc="-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Bekleme Süresi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Örnekler: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1000 milisaniye = 1 saniye bekleme yapar.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lang="tr-TR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spcBef>
                <a:spcPts val="5"/>
              </a:spcBef>
            </a:pPr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 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7,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5 saniye bekleme yapar.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lang="tr-TR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spcBef>
                <a:spcPts val="5"/>
              </a:spcBef>
            </a:pPr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300 milisaniye bekleme yapar.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lang="tr-TR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/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500 milisaniye (yarım saniye) bekleme yapar.</a:t>
            </a:r>
          </a:p>
          <a:p>
            <a:pPr marL="355600">
              <a:lnSpc>
                <a:spcPct val="100000"/>
              </a:lnSpc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930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6CFD6E-4BF6-1AA1-18C1-8F3BA8C39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Değişken Tanımlama</a:t>
            </a:r>
          </a:p>
        </p:txBody>
      </p:sp>
      <p:pic>
        <p:nvPicPr>
          <p:cNvPr id="7" name="İçerik Yer Tutucusu 6" descr="metin içeren bir resim&#10;&#10;Açıklama otomatik olarak oluşturuldu">
            <a:extLst>
              <a:ext uri="{FF2B5EF4-FFF2-40B4-BE49-F238E27FC236}">
                <a16:creationId xmlns:a16="http://schemas.microsoft.com/office/drawing/2014/main" id="{51B26BC4-F3C6-59EC-95E6-1CFF8CA21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79" y="1532863"/>
            <a:ext cx="4271947" cy="4271947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D89074D-EC0D-A844-89E0-B73DFBDD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8DDC895-8D34-C4C3-FA13-F58550D6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251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object 10">
            <a:extLst>
              <a:ext uri="{FF2B5EF4-FFF2-40B4-BE49-F238E27FC236}">
                <a16:creationId xmlns:a16="http://schemas.microsoft.com/office/drawing/2014/main" id="{1454ED35-DA03-2B4A-9687-DC45CBFD715C}"/>
              </a:ext>
            </a:extLst>
          </p:cNvPr>
          <p:cNvGrpSpPr/>
          <p:nvPr/>
        </p:nvGrpSpPr>
        <p:grpSpPr>
          <a:xfrm>
            <a:off x="5392482" y="2226600"/>
            <a:ext cx="1609725" cy="2313940"/>
            <a:chOff x="3904869" y="2496311"/>
            <a:chExt cx="1609725" cy="2313940"/>
          </a:xfrm>
        </p:grpSpPr>
        <p:pic>
          <p:nvPicPr>
            <p:cNvPr id="47" name="object 11">
              <a:extLst>
                <a:ext uri="{FF2B5EF4-FFF2-40B4-BE49-F238E27FC236}">
                  <a16:creationId xmlns:a16="http://schemas.microsoft.com/office/drawing/2014/main" id="{E09CA667-EE59-55A2-E2A4-492F587DDCC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7324" y="2496311"/>
              <a:ext cx="425196" cy="1888236"/>
            </a:xfrm>
            <a:prstGeom prst="rect">
              <a:avLst/>
            </a:prstGeom>
          </p:spPr>
        </p:pic>
        <p:sp>
          <p:nvSpPr>
            <p:cNvPr id="48" name="object 12">
              <a:extLst>
                <a:ext uri="{FF2B5EF4-FFF2-40B4-BE49-F238E27FC236}">
                  <a16:creationId xmlns:a16="http://schemas.microsoft.com/office/drawing/2014/main" id="{39F8AE21-1F4B-5F49-80C3-76D9B5946124}"/>
                </a:ext>
              </a:extLst>
            </p:cNvPr>
            <p:cNvSpPr/>
            <p:nvPr/>
          </p:nvSpPr>
          <p:spPr>
            <a:xfrm>
              <a:off x="4624018" y="2516123"/>
              <a:ext cx="171450" cy="1633220"/>
            </a:xfrm>
            <a:custGeom>
              <a:avLst/>
              <a:gdLst/>
              <a:ahLst/>
              <a:cxnLst/>
              <a:rect l="l" t="t" r="r" b="b"/>
              <a:pathLst>
                <a:path w="171450" h="1633220">
                  <a:moveTo>
                    <a:pt x="16498" y="1462043"/>
                  </a:moveTo>
                  <a:lnTo>
                    <a:pt x="9322" y="1464437"/>
                  </a:lnTo>
                  <a:lnTo>
                    <a:pt x="3643" y="1469487"/>
                  </a:lnTo>
                  <a:lnTo>
                    <a:pt x="464" y="1476073"/>
                  </a:lnTo>
                  <a:lnTo>
                    <a:pt x="0" y="1483350"/>
                  </a:lnTo>
                  <a:lnTo>
                    <a:pt x="2464" y="1490471"/>
                  </a:lnTo>
                  <a:lnTo>
                    <a:pt x="85649" y="1633093"/>
                  </a:lnTo>
                  <a:lnTo>
                    <a:pt x="107689" y="1595246"/>
                  </a:lnTo>
                  <a:lnTo>
                    <a:pt x="66599" y="1595246"/>
                  </a:lnTo>
                  <a:lnTo>
                    <a:pt x="66472" y="1524635"/>
                  </a:lnTo>
                  <a:lnTo>
                    <a:pt x="35357" y="1471295"/>
                  </a:lnTo>
                  <a:lnTo>
                    <a:pt x="30325" y="1465687"/>
                  </a:lnTo>
                  <a:lnTo>
                    <a:pt x="23768" y="1462532"/>
                  </a:lnTo>
                  <a:lnTo>
                    <a:pt x="16498" y="1462043"/>
                  </a:lnTo>
                  <a:close/>
                </a:path>
                <a:path w="171450" h="1633220">
                  <a:moveTo>
                    <a:pt x="66599" y="1524852"/>
                  </a:moveTo>
                  <a:lnTo>
                    <a:pt x="66599" y="1595246"/>
                  </a:lnTo>
                  <a:lnTo>
                    <a:pt x="104699" y="1595246"/>
                  </a:lnTo>
                  <a:lnTo>
                    <a:pt x="104699" y="1585595"/>
                  </a:lnTo>
                  <a:lnTo>
                    <a:pt x="69139" y="1585595"/>
                  </a:lnTo>
                  <a:lnTo>
                    <a:pt x="85586" y="1557401"/>
                  </a:lnTo>
                  <a:lnTo>
                    <a:pt x="66599" y="1524852"/>
                  </a:lnTo>
                  <a:close/>
                </a:path>
                <a:path w="171450" h="1633220">
                  <a:moveTo>
                    <a:pt x="154727" y="1462043"/>
                  </a:moveTo>
                  <a:lnTo>
                    <a:pt x="147450" y="1462532"/>
                  </a:lnTo>
                  <a:lnTo>
                    <a:pt x="140864" y="1465687"/>
                  </a:lnTo>
                  <a:lnTo>
                    <a:pt x="135814" y="1471295"/>
                  </a:lnTo>
                  <a:lnTo>
                    <a:pt x="104699" y="1524635"/>
                  </a:lnTo>
                  <a:lnTo>
                    <a:pt x="104699" y="1595246"/>
                  </a:lnTo>
                  <a:lnTo>
                    <a:pt x="107689" y="1595246"/>
                  </a:lnTo>
                  <a:lnTo>
                    <a:pt x="168707" y="1490471"/>
                  </a:lnTo>
                  <a:lnTo>
                    <a:pt x="171172" y="1483350"/>
                  </a:lnTo>
                  <a:lnTo>
                    <a:pt x="170707" y="1476073"/>
                  </a:lnTo>
                  <a:lnTo>
                    <a:pt x="167528" y="1469487"/>
                  </a:lnTo>
                  <a:lnTo>
                    <a:pt x="161849" y="1464437"/>
                  </a:lnTo>
                  <a:lnTo>
                    <a:pt x="154727" y="1462043"/>
                  </a:lnTo>
                  <a:close/>
                </a:path>
                <a:path w="171450" h="1633220">
                  <a:moveTo>
                    <a:pt x="85586" y="1557401"/>
                  </a:moveTo>
                  <a:lnTo>
                    <a:pt x="69139" y="1585595"/>
                  </a:lnTo>
                  <a:lnTo>
                    <a:pt x="102032" y="1585595"/>
                  </a:lnTo>
                  <a:lnTo>
                    <a:pt x="85586" y="1557401"/>
                  </a:lnTo>
                  <a:close/>
                </a:path>
                <a:path w="171450" h="1633220">
                  <a:moveTo>
                    <a:pt x="104699" y="1524635"/>
                  </a:moveTo>
                  <a:lnTo>
                    <a:pt x="85586" y="1557401"/>
                  </a:lnTo>
                  <a:lnTo>
                    <a:pt x="102032" y="1585595"/>
                  </a:lnTo>
                  <a:lnTo>
                    <a:pt x="104699" y="1585595"/>
                  </a:lnTo>
                  <a:lnTo>
                    <a:pt x="104699" y="1524635"/>
                  </a:lnTo>
                  <a:close/>
                </a:path>
                <a:path w="171450" h="1633220">
                  <a:moveTo>
                    <a:pt x="104699" y="0"/>
                  </a:moveTo>
                  <a:lnTo>
                    <a:pt x="66599" y="0"/>
                  </a:lnTo>
                  <a:lnTo>
                    <a:pt x="66599" y="1524852"/>
                  </a:lnTo>
                  <a:lnTo>
                    <a:pt x="85586" y="1557401"/>
                  </a:lnTo>
                  <a:lnTo>
                    <a:pt x="104572" y="1524852"/>
                  </a:lnTo>
                  <a:lnTo>
                    <a:pt x="104699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3">
              <a:extLst>
                <a:ext uri="{FF2B5EF4-FFF2-40B4-BE49-F238E27FC236}">
                  <a16:creationId xmlns:a16="http://schemas.microsoft.com/office/drawing/2014/main" id="{3A077E72-D06B-A63F-6823-4FE1C00B8C4E}"/>
                </a:ext>
              </a:extLst>
            </p:cNvPr>
            <p:cNvSpPr/>
            <p:nvPr/>
          </p:nvSpPr>
          <p:spPr>
            <a:xfrm>
              <a:off x="3917569" y="4149089"/>
              <a:ext cx="1584325" cy="648335"/>
            </a:xfrm>
            <a:custGeom>
              <a:avLst/>
              <a:gdLst/>
              <a:ahLst/>
              <a:cxnLst/>
              <a:rect l="l" t="t" r="r" b="b"/>
              <a:pathLst>
                <a:path w="1584325" h="648335">
                  <a:moveTo>
                    <a:pt x="1476120" y="0"/>
                  </a:moveTo>
                  <a:lnTo>
                    <a:pt x="107950" y="0"/>
                  </a:lnTo>
                  <a:lnTo>
                    <a:pt x="65901" y="8491"/>
                  </a:lnTo>
                  <a:lnTo>
                    <a:pt x="31591" y="31638"/>
                  </a:lnTo>
                  <a:lnTo>
                    <a:pt x="8473" y="65954"/>
                  </a:lnTo>
                  <a:lnTo>
                    <a:pt x="0" y="107950"/>
                  </a:lnTo>
                  <a:lnTo>
                    <a:pt x="0" y="540004"/>
                  </a:lnTo>
                  <a:lnTo>
                    <a:pt x="8473" y="582072"/>
                  </a:lnTo>
                  <a:lnTo>
                    <a:pt x="31591" y="616426"/>
                  </a:lnTo>
                  <a:lnTo>
                    <a:pt x="65901" y="639587"/>
                  </a:lnTo>
                  <a:lnTo>
                    <a:pt x="107950" y="648081"/>
                  </a:lnTo>
                  <a:lnTo>
                    <a:pt x="1476120" y="648081"/>
                  </a:lnTo>
                  <a:lnTo>
                    <a:pt x="1518189" y="639587"/>
                  </a:lnTo>
                  <a:lnTo>
                    <a:pt x="1552543" y="616426"/>
                  </a:lnTo>
                  <a:lnTo>
                    <a:pt x="1575704" y="582072"/>
                  </a:lnTo>
                  <a:lnTo>
                    <a:pt x="1584197" y="540004"/>
                  </a:lnTo>
                  <a:lnTo>
                    <a:pt x="1584197" y="107950"/>
                  </a:lnTo>
                  <a:lnTo>
                    <a:pt x="1575704" y="65954"/>
                  </a:lnTo>
                  <a:lnTo>
                    <a:pt x="1552543" y="31638"/>
                  </a:lnTo>
                  <a:lnTo>
                    <a:pt x="1518189" y="8491"/>
                  </a:lnTo>
                  <a:lnTo>
                    <a:pt x="1476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14">
              <a:extLst>
                <a:ext uri="{FF2B5EF4-FFF2-40B4-BE49-F238E27FC236}">
                  <a16:creationId xmlns:a16="http://schemas.microsoft.com/office/drawing/2014/main" id="{AD7ACD48-D56D-15D5-FEF4-08B7535A1538}"/>
                </a:ext>
              </a:extLst>
            </p:cNvPr>
            <p:cNvSpPr/>
            <p:nvPr/>
          </p:nvSpPr>
          <p:spPr>
            <a:xfrm>
              <a:off x="3917569" y="4149089"/>
              <a:ext cx="1584325" cy="648335"/>
            </a:xfrm>
            <a:custGeom>
              <a:avLst/>
              <a:gdLst/>
              <a:ahLst/>
              <a:cxnLst/>
              <a:rect l="l" t="t" r="r" b="b"/>
              <a:pathLst>
                <a:path w="1584325" h="648335">
                  <a:moveTo>
                    <a:pt x="0" y="107950"/>
                  </a:moveTo>
                  <a:lnTo>
                    <a:pt x="8473" y="65954"/>
                  </a:lnTo>
                  <a:lnTo>
                    <a:pt x="31591" y="31638"/>
                  </a:lnTo>
                  <a:lnTo>
                    <a:pt x="65901" y="8491"/>
                  </a:lnTo>
                  <a:lnTo>
                    <a:pt x="107950" y="0"/>
                  </a:lnTo>
                  <a:lnTo>
                    <a:pt x="1476120" y="0"/>
                  </a:lnTo>
                  <a:lnTo>
                    <a:pt x="1518189" y="8491"/>
                  </a:lnTo>
                  <a:lnTo>
                    <a:pt x="1552543" y="31638"/>
                  </a:lnTo>
                  <a:lnTo>
                    <a:pt x="1575704" y="65954"/>
                  </a:lnTo>
                  <a:lnTo>
                    <a:pt x="1584197" y="107950"/>
                  </a:lnTo>
                  <a:lnTo>
                    <a:pt x="1584197" y="540004"/>
                  </a:lnTo>
                  <a:lnTo>
                    <a:pt x="1575704" y="582072"/>
                  </a:lnTo>
                  <a:lnTo>
                    <a:pt x="1552543" y="616426"/>
                  </a:lnTo>
                  <a:lnTo>
                    <a:pt x="1518189" y="639587"/>
                  </a:lnTo>
                  <a:lnTo>
                    <a:pt x="1476120" y="648081"/>
                  </a:lnTo>
                  <a:lnTo>
                    <a:pt x="107950" y="648081"/>
                  </a:lnTo>
                  <a:lnTo>
                    <a:pt x="65901" y="639587"/>
                  </a:lnTo>
                  <a:lnTo>
                    <a:pt x="31591" y="616426"/>
                  </a:lnTo>
                  <a:lnTo>
                    <a:pt x="8473" y="582072"/>
                  </a:lnTo>
                  <a:lnTo>
                    <a:pt x="0" y="540004"/>
                  </a:lnTo>
                  <a:lnTo>
                    <a:pt x="0" y="107950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B79BB7E5-5A8F-D4E1-6C9A-BA6742ED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Değişken Nasıl Tanımlanır?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E2B13C3-88E2-31AE-A043-6E064E7B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Sultangazi Mesleki ve Teknik Anadolu Lisesi – Kamer ŞAHİN – www.kamersahin.com.tr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364EB9D-CC6D-3811-07F1-F5DAE0B9F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fld>
            <a:endParaRPr 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ject 5">
            <a:extLst>
              <a:ext uri="{FF2B5EF4-FFF2-40B4-BE49-F238E27FC236}">
                <a16:creationId xmlns:a16="http://schemas.microsoft.com/office/drawing/2014/main" id="{9B73E78E-EFF1-0FD9-2026-1CB4990B831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9503" y="2207550"/>
            <a:ext cx="1709927" cy="1900427"/>
          </a:xfrm>
          <a:prstGeom prst="rect">
            <a:avLst/>
          </a:prstGeom>
        </p:spPr>
      </p:pic>
      <p:sp>
        <p:nvSpPr>
          <p:cNvPr id="28" name="object 6">
            <a:extLst>
              <a:ext uri="{FF2B5EF4-FFF2-40B4-BE49-F238E27FC236}">
                <a16:creationId xmlns:a16="http://schemas.microsoft.com/office/drawing/2014/main" id="{87DCF7CF-D641-1919-915C-11064410C0B2}"/>
              </a:ext>
            </a:extLst>
          </p:cNvPr>
          <p:cNvSpPr/>
          <p:nvPr/>
        </p:nvSpPr>
        <p:spPr>
          <a:xfrm>
            <a:off x="3102102" y="2226981"/>
            <a:ext cx="1454785" cy="1645920"/>
          </a:xfrm>
          <a:custGeom>
            <a:avLst/>
            <a:gdLst/>
            <a:ahLst/>
            <a:cxnLst/>
            <a:rect l="l" t="t" r="r" b="b"/>
            <a:pathLst>
              <a:path w="1454785" h="1645920">
                <a:moveTo>
                  <a:pt x="54228" y="1468755"/>
                </a:moveTo>
                <a:lnTo>
                  <a:pt x="0" y="1645539"/>
                </a:lnTo>
                <a:lnTo>
                  <a:pt x="47591" y="1629791"/>
                </a:lnTo>
                <a:lnTo>
                  <a:pt x="39243" y="1629791"/>
                </a:lnTo>
                <a:lnTo>
                  <a:pt x="10668" y="1604645"/>
                </a:lnTo>
                <a:lnTo>
                  <a:pt x="57365" y="1551699"/>
                </a:lnTo>
                <a:lnTo>
                  <a:pt x="69341" y="1491107"/>
                </a:lnTo>
                <a:lnTo>
                  <a:pt x="69302" y="1483560"/>
                </a:lnTo>
                <a:lnTo>
                  <a:pt x="66452" y="1476835"/>
                </a:lnTo>
                <a:lnTo>
                  <a:pt x="61269" y="1471658"/>
                </a:lnTo>
                <a:lnTo>
                  <a:pt x="54228" y="1468755"/>
                </a:lnTo>
                <a:close/>
              </a:path>
              <a:path w="1454785" h="1645920">
                <a:moveTo>
                  <a:pt x="57365" y="1551699"/>
                </a:moveTo>
                <a:lnTo>
                  <a:pt x="10668" y="1604645"/>
                </a:lnTo>
                <a:lnTo>
                  <a:pt x="39243" y="1629791"/>
                </a:lnTo>
                <a:lnTo>
                  <a:pt x="47083" y="1620901"/>
                </a:lnTo>
                <a:lnTo>
                  <a:pt x="43687" y="1620901"/>
                </a:lnTo>
                <a:lnTo>
                  <a:pt x="19050" y="1599184"/>
                </a:lnTo>
                <a:lnTo>
                  <a:pt x="50009" y="1588916"/>
                </a:lnTo>
                <a:lnTo>
                  <a:pt x="57365" y="1551699"/>
                </a:lnTo>
                <a:close/>
              </a:path>
              <a:path w="1454785" h="1645920">
                <a:moveTo>
                  <a:pt x="152118" y="1556627"/>
                </a:moveTo>
                <a:lnTo>
                  <a:pt x="144653" y="1557528"/>
                </a:lnTo>
                <a:lnTo>
                  <a:pt x="85748" y="1577063"/>
                </a:lnTo>
                <a:lnTo>
                  <a:pt x="39243" y="1629791"/>
                </a:lnTo>
                <a:lnTo>
                  <a:pt x="47591" y="1629791"/>
                </a:lnTo>
                <a:lnTo>
                  <a:pt x="156590" y="1593723"/>
                </a:lnTo>
                <a:lnTo>
                  <a:pt x="163173" y="1589970"/>
                </a:lnTo>
                <a:lnTo>
                  <a:pt x="167624" y="1584182"/>
                </a:lnTo>
                <a:lnTo>
                  <a:pt x="169574" y="1577131"/>
                </a:lnTo>
                <a:lnTo>
                  <a:pt x="168655" y="1569593"/>
                </a:lnTo>
                <a:lnTo>
                  <a:pt x="164905" y="1563064"/>
                </a:lnTo>
                <a:lnTo>
                  <a:pt x="159130" y="1558607"/>
                </a:lnTo>
                <a:lnTo>
                  <a:pt x="152118" y="1556627"/>
                </a:lnTo>
                <a:close/>
              </a:path>
              <a:path w="1454785" h="1645920">
                <a:moveTo>
                  <a:pt x="50009" y="1588916"/>
                </a:moveTo>
                <a:lnTo>
                  <a:pt x="19050" y="1599184"/>
                </a:lnTo>
                <a:lnTo>
                  <a:pt x="43687" y="1620901"/>
                </a:lnTo>
                <a:lnTo>
                  <a:pt x="50009" y="1588916"/>
                </a:lnTo>
                <a:close/>
              </a:path>
              <a:path w="1454785" h="1645920">
                <a:moveTo>
                  <a:pt x="85748" y="1577063"/>
                </a:moveTo>
                <a:lnTo>
                  <a:pt x="50009" y="1588916"/>
                </a:lnTo>
                <a:lnTo>
                  <a:pt x="43687" y="1620901"/>
                </a:lnTo>
                <a:lnTo>
                  <a:pt x="47083" y="1620901"/>
                </a:lnTo>
                <a:lnTo>
                  <a:pt x="85748" y="1577063"/>
                </a:lnTo>
                <a:close/>
              </a:path>
              <a:path w="1454785" h="1645920">
                <a:moveTo>
                  <a:pt x="1425955" y="0"/>
                </a:moveTo>
                <a:lnTo>
                  <a:pt x="57365" y="1551699"/>
                </a:lnTo>
                <a:lnTo>
                  <a:pt x="50009" y="1588916"/>
                </a:lnTo>
                <a:lnTo>
                  <a:pt x="85748" y="1577063"/>
                </a:lnTo>
                <a:lnTo>
                  <a:pt x="1454530" y="25146"/>
                </a:lnTo>
                <a:lnTo>
                  <a:pt x="1425955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DDD54BC6-8CCB-C67B-AE97-A03E8A945955}"/>
              </a:ext>
            </a:extLst>
          </p:cNvPr>
          <p:cNvSpPr/>
          <p:nvPr/>
        </p:nvSpPr>
        <p:spPr>
          <a:xfrm>
            <a:off x="2310053" y="3872520"/>
            <a:ext cx="1584325" cy="648335"/>
          </a:xfrm>
          <a:custGeom>
            <a:avLst/>
            <a:gdLst/>
            <a:ahLst/>
            <a:cxnLst/>
            <a:rect l="l" t="t" r="r" b="b"/>
            <a:pathLst>
              <a:path w="1584325" h="648335">
                <a:moveTo>
                  <a:pt x="1476197" y="0"/>
                </a:moveTo>
                <a:lnTo>
                  <a:pt x="108013" y="0"/>
                </a:lnTo>
                <a:lnTo>
                  <a:pt x="65970" y="8491"/>
                </a:lnTo>
                <a:lnTo>
                  <a:pt x="31637" y="31638"/>
                </a:lnTo>
                <a:lnTo>
                  <a:pt x="8488" y="65954"/>
                </a:lnTo>
                <a:lnTo>
                  <a:pt x="0" y="107950"/>
                </a:lnTo>
                <a:lnTo>
                  <a:pt x="0" y="540004"/>
                </a:lnTo>
                <a:lnTo>
                  <a:pt x="8488" y="582072"/>
                </a:lnTo>
                <a:lnTo>
                  <a:pt x="31637" y="616426"/>
                </a:lnTo>
                <a:lnTo>
                  <a:pt x="65970" y="639587"/>
                </a:lnTo>
                <a:lnTo>
                  <a:pt x="108013" y="648081"/>
                </a:lnTo>
                <a:lnTo>
                  <a:pt x="1476197" y="648081"/>
                </a:lnTo>
                <a:lnTo>
                  <a:pt x="1518192" y="639587"/>
                </a:lnTo>
                <a:lnTo>
                  <a:pt x="1552508" y="616426"/>
                </a:lnTo>
                <a:lnTo>
                  <a:pt x="1575656" y="582072"/>
                </a:lnTo>
                <a:lnTo>
                  <a:pt x="1584147" y="540004"/>
                </a:lnTo>
                <a:lnTo>
                  <a:pt x="1584147" y="107950"/>
                </a:lnTo>
                <a:lnTo>
                  <a:pt x="1575656" y="65954"/>
                </a:lnTo>
                <a:lnTo>
                  <a:pt x="1552508" y="31638"/>
                </a:lnTo>
                <a:lnTo>
                  <a:pt x="1518192" y="8491"/>
                </a:lnTo>
                <a:lnTo>
                  <a:pt x="14761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0D34A394-BAEC-7110-7F69-836F27DFEB69}"/>
              </a:ext>
            </a:extLst>
          </p:cNvPr>
          <p:cNvSpPr/>
          <p:nvPr/>
        </p:nvSpPr>
        <p:spPr>
          <a:xfrm>
            <a:off x="2310053" y="3872520"/>
            <a:ext cx="1584325" cy="648335"/>
          </a:xfrm>
          <a:custGeom>
            <a:avLst/>
            <a:gdLst/>
            <a:ahLst/>
            <a:cxnLst/>
            <a:rect l="l" t="t" r="r" b="b"/>
            <a:pathLst>
              <a:path w="1584325" h="648335">
                <a:moveTo>
                  <a:pt x="0" y="107950"/>
                </a:moveTo>
                <a:lnTo>
                  <a:pt x="8488" y="65954"/>
                </a:lnTo>
                <a:lnTo>
                  <a:pt x="31637" y="31638"/>
                </a:lnTo>
                <a:lnTo>
                  <a:pt x="65970" y="8491"/>
                </a:lnTo>
                <a:lnTo>
                  <a:pt x="108013" y="0"/>
                </a:lnTo>
                <a:lnTo>
                  <a:pt x="1476197" y="0"/>
                </a:lnTo>
                <a:lnTo>
                  <a:pt x="1518192" y="8491"/>
                </a:lnTo>
                <a:lnTo>
                  <a:pt x="1552508" y="31638"/>
                </a:lnTo>
                <a:lnTo>
                  <a:pt x="1575656" y="65954"/>
                </a:lnTo>
                <a:lnTo>
                  <a:pt x="1584147" y="107950"/>
                </a:lnTo>
                <a:lnTo>
                  <a:pt x="1584147" y="540004"/>
                </a:lnTo>
                <a:lnTo>
                  <a:pt x="1575656" y="582072"/>
                </a:lnTo>
                <a:lnTo>
                  <a:pt x="1552508" y="616426"/>
                </a:lnTo>
                <a:lnTo>
                  <a:pt x="1518192" y="639587"/>
                </a:lnTo>
                <a:lnTo>
                  <a:pt x="1476197" y="648081"/>
                </a:lnTo>
                <a:lnTo>
                  <a:pt x="108013" y="648081"/>
                </a:lnTo>
                <a:lnTo>
                  <a:pt x="65970" y="639587"/>
                </a:lnTo>
                <a:lnTo>
                  <a:pt x="31637" y="616426"/>
                </a:lnTo>
                <a:lnTo>
                  <a:pt x="8488" y="582072"/>
                </a:lnTo>
                <a:lnTo>
                  <a:pt x="0" y="540004"/>
                </a:lnTo>
                <a:lnTo>
                  <a:pt x="0" y="107950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C281E723-EAB2-C992-3BF9-8E8217A7FD8C}"/>
              </a:ext>
            </a:extLst>
          </p:cNvPr>
          <p:cNvSpPr txBox="1"/>
          <p:nvPr/>
        </p:nvSpPr>
        <p:spPr>
          <a:xfrm>
            <a:off x="2420171" y="4051775"/>
            <a:ext cx="148640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Değişken</a:t>
            </a: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Tipi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255EDE1C-CDD8-6823-4038-D837F222A182}"/>
              </a:ext>
            </a:extLst>
          </p:cNvPr>
          <p:cNvSpPr txBox="1"/>
          <p:nvPr/>
        </p:nvSpPr>
        <p:spPr>
          <a:xfrm>
            <a:off x="5545841" y="4039860"/>
            <a:ext cx="144709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Değişken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Adı</a:t>
            </a:r>
          </a:p>
        </p:txBody>
      </p:sp>
      <p:grpSp>
        <p:nvGrpSpPr>
          <p:cNvPr id="33" name="object 16">
            <a:extLst>
              <a:ext uri="{FF2B5EF4-FFF2-40B4-BE49-F238E27FC236}">
                <a16:creationId xmlns:a16="http://schemas.microsoft.com/office/drawing/2014/main" id="{93CB413C-F958-E1D4-5B3A-FE6E6A324485}"/>
              </a:ext>
            </a:extLst>
          </p:cNvPr>
          <p:cNvGrpSpPr/>
          <p:nvPr/>
        </p:nvGrpSpPr>
        <p:grpSpPr>
          <a:xfrm>
            <a:off x="7795259" y="2207550"/>
            <a:ext cx="2232660" cy="2326005"/>
            <a:chOff x="6240779" y="2484120"/>
            <a:chExt cx="2232660" cy="2326005"/>
          </a:xfrm>
        </p:grpSpPr>
        <p:pic>
          <p:nvPicPr>
            <p:cNvPr id="34" name="object 17">
              <a:extLst>
                <a:ext uri="{FF2B5EF4-FFF2-40B4-BE49-F238E27FC236}">
                  <a16:creationId xmlns:a16="http://schemas.microsoft.com/office/drawing/2014/main" id="{4BEE7B50-21E5-4130-703D-56EBA592A45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0779" y="2484120"/>
              <a:ext cx="1784603" cy="1900427"/>
            </a:xfrm>
            <a:prstGeom prst="rect">
              <a:avLst/>
            </a:prstGeom>
          </p:spPr>
        </p:pic>
        <p:sp>
          <p:nvSpPr>
            <p:cNvPr id="35" name="object 18">
              <a:extLst>
                <a:ext uri="{FF2B5EF4-FFF2-40B4-BE49-F238E27FC236}">
                  <a16:creationId xmlns:a16="http://schemas.microsoft.com/office/drawing/2014/main" id="{67DB2BDA-20D5-6770-0B97-38F454D29344}"/>
                </a:ext>
              </a:extLst>
            </p:cNvPr>
            <p:cNvSpPr/>
            <p:nvPr/>
          </p:nvSpPr>
          <p:spPr>
            <a:xfrm>
              <a:off x="6283197" y="2503170"/>
              <a:ext cx="1529715" cy="1645920"/>
            </a:xfrm>
            <a:custGeom>
              <a:avLst/>
              <a:gdLst/>
              <a:ahLst/>
              <a:cxnLst/>
              <a:rect l="l" t="t" r="r" b="b"/>
              <a:pathLst>
                <a:path w="1529715" h="1645920">
                  <a:moveTo>
                    <a:pt x="1374880" y="1560879"/>
                  </a:moveTo>
                  <a:lnTo>
                    <a:pt x="1367901" y="1563036"/>
                  </a:lnTo>
                  <a:lnTo>
                    <a:pt x="1362231" y="1567646"/>
                  </a:lnTo>
                  <a:lnTo>
                    <a:pt x="1358646" y="1574291"/>
                  </a:lnTo>
                  <a:lnTo>
                    <a:pt x="1357933" y="1581806"/>
                  </a:lnTo>
                  <a:lnTo>
                    <a:pt x="1360090" y="1588785"/>
                  </a:lnTo>
                  <a:lnTo>
                    <a:pt x="1364700" y="1594455"/>
                  </a:lnTo>
                  <a:lnTo>
                    <a:pt x="1371346" y="1598040"/>
                  </a:lnTo>
                  <a:lnTo>
                    <a:pt x="1529206" y="1645919"/>
                  </a:lnTo>
                  <a:lnTo>
                    <a:pt x="1525916" y="1631187"/>
                  </a:lnTo>
                  <a:lnTo>
                    <a:pt x="1489582" y="1631187"/>
                  </a:lnTo>
                  <a:lnTo>
                    <a:pt x="1441738" y="1579627"/>
                  </a:lnTo>
                  <a:lnTo>
                    <a:pt x="1382395" y="1561591"/>
                  </a:lnTo>
                  <a:lnTo>
                    <a:pt x="1374880" y="1560879"/>
                  </a:lnTo>
                  <a:close/>
                </a:path>
                <a:path w="1529715" h="1645920">
                  <a:moveTo>
                    <a:pt x="1441738" y="1579627"/>
                  </a:moveTo>
                  <a:lnTo>
                    <a:pt x="1489582" y="1631187"/>
                  </a:lnTo>
                  <a:lnTo>
                    <a:pt x="1499033" y="1622424"/>
                  </a:lnTo>
                  <a:lnTo>
                    <a:pt x="1484883" y="1622424"/>
                  </a:lnTo>
                  <a:lnTo>
                    <a:pt x="1477775" y="1590579"/>
                  </a:lnTo>
                  <a:lnTo>
                    <a:pt x="1441738" y="1579627"/>
                  </a:lnTo>
                  <a:close/>
                </a:path>
                <a:path w="1529715" h="1645920">
                  <a:moveTo>
                    <a:pt x="1478049" y="1470384"/>
                  </a:moveTo>
                  <a:lnTo>
                    <a:pt x="1470532" y="1470532"/>
                  </a:lnTo>
                  <a:lnTo>
                    <a:pt x="1463609" y="1473602"/>
                  </a:lnTo>
                  <a:lnTo>
                    <a:pt x="1458579" y="1478899"/>
                  </a:lnTo>
                  <a:lnTo>
                    <a:pt x="1455906" y="1485695"/>
                  </a:lnTo>
                  <a:lnTo>
                    <a:pt x="1456054" y="1493265"/>
                  </a:lnTo>
                  <a:lnTo>
                    <a:pt x="1469507" y="1553534"/>
                  </a:lnTo>
                  <a:lnTo>
                    <a:pt x="1517523" y="1605279"/>
                  </a:lnTo>
                  <a:lnTo>
                    <a:pt x="1489582" y="1631187"/>
                  </a:lnTo>
                  <a:lnTo>
                    <a:pt x="1525916" y="1631187"/>
                  </a:lnTo>
                  <a:lnTo>
                    <a:pt x="1493266" y="1485010"/>
                  </a:lnTo>
                  <a:lnTo>
                    <a:pt x="1490178" y="1478087"/>
                  </a:lnTo>
                  <a:lnTo>
                    <a:pt x="1484852" y="1473057"/>
                  </a:lnTo>
                  <a:lnTo>
                    <a:pt x="1478049" y="1470384"/>
                  </a:lnTo>
                  <a:close/>
                </a:path>
                <a:path w="1529715" h="1645920">
                  <a:moveTo>
                    <a:pt x="1477775" y="1590579"/>
                  </a:moveTo>
                  <a:lnTo>
                    <a:pt x="1484883" y="1622424"/>
                  </a:lnTo>
                  <a:lnTo>
                    <a:pt x="1509013" y="1600072"/>
                  </a:lnTo>
                  <a:lnTo>
                    <a:pt x="1477775" y="1590579"/>
                  </a:lnTo>
                  <a:close/>
                </a:path>
                <a:path w="1529715" h="1645920">
                  <a:moveTo>
                    <a:pt x="1469507" y="1553534"/>
                  </a:moveTo>
                  <a:lnTo>
                    <a:pt x="1477775" y="1590579"/>
                  </a:lnTo>
                  <a:lnTo>
                    <a:pt x="1509013" y="1600072"/>
                  </a:lnTo>
                  <a:lnTo>
                    <a:pt x="1484883" y="1622424"/>
                  </a:lnTo>
                  <a:lnTo>
                    <a:pt x="1499033" y="1622424"/>
                  </a:lnTo>
                  <a:lnTo>
                    <a:pt x="1517523" y="1605279"/>
                  </a:lnTo>
                  <a:lnTo>
                    <a:pt x="1469507" y="1553534"/>
                  </a:lnTo>
                  <a:close/>
                </a:path>
                <a:path w="1529715" h="1645920">
                  <a:moveTo>
                    <a:pt x="27939" y="0"/>
                  </a:moveTo>
                  <a:lnTo>
                    <a:pt x="0" y="25907"/>
                  </a:lnTo>
                  <a:lnTo>
                    <a:pt x="1441738" y="1579627"/>
                  </a:lnTo>
                  <a:lnTo>
                    <a:pt x="1477775" y="1590579"/>
                  </a:lnTo>
                  <a:lnTo>
                    <a:pt x="1469507" y="1553534"/>
                  </a:lnTo>
                  <a:lnTo>
                    <a:pt x="27939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bject 19">
              <a:extLst>
                <a:ext uri="{FF2B5EF4-FFF2-40B4-BE49-F238E27FC236}">
                  <a16:creationId xmlns:a16="http://schemas.microsoft.com/office/drawing/2014/main" id="{60362DC0-AC47-605A-F040-46C3930EA9E7}"/>
                </a:ext>
              </a:extLst>
            </p:cNvPr>
            <p:cNvSpPr/>
            <p:nvPr/>
          </p:nvSpPr>
          <p:spPr>
            <a:xfrm>
              <a:off x="6876287" y="4149090"/>
              <a:ext cx="1584325" cy="648335"/>
            </a:xfrm>
            <a:custGeom>
              <a:avLst/>
              <a:gdLst/>
              <a:ahLst/>
              <a:cxnLst/>
              <a:rect l="l" t="t" r="r" b="b"/>
              <a:pathLst>
                <a:path w="1584325" h="648335">
                  <a:moveTo>
                    <a:pt x="1476120" y="0"/>
                  </a:moveTo>
                  <a:lnTo>
                    <a:pt x="107950" y="0"/>
                  </a:lnTo>
                  <a:lnTo>
                    <a:pt x="65954" y="8491"/>
                  </a:lnTo>
                  <a:lnTo>
                    <a:pt x="31638" y="31638"/>
                  </a:lnTo>
                  <a:lnTo>
                    <a:pt x="8491" y="65954"/>
                  </a:lnTo>
                  <a:lnTo>
                    <a:pt x="0" y="107950"/>
                  </a:lnTo>
                  <a:lnTo>
                    <a:pt x="0" y="540004"/>
                  </a:lnTo>
                  <a:lnTo>
                    <a:pt x="8491" y="582072"/>
                  </a:lnTo>
                  <a:lnTo>
                    <a:pt x="31638" y="616426"/>
                  </a:lnTo>
                  <a:lnTo>
                    <a:pt x="65954" y="639587"/>
                  </a:lnTo>
                  <a:lnTo>
                    <a:pt x="107950" y="648081"/>
                  </a:lnTo>
                  <a:lnTo>
                    <a:pt x="1476120" y="648081"/>
                  </a:lnTo>
                  <a:lnTo>
                    <a:pt x="1518189" y="639587"/>
                  </a:lnTo>
                  <a:lnTo>
                    <a:pt x="1552543" y="616426"/>
                  </a:lnTo>
                  <a:lnTo>
                    <a:pt x="1575704" y="582072"/>
                  </a:lnTo>
                  <a:lnTo>
                    <a:pt x="1584197" y="540004"/>
                  </a:lnTo>
                  <a:lnTo>
                    <a:pt x="1584197" y="107950"/>
                  </a:lnTo>
                  <a:lnTo>
                    <a:pt x="1575704" y="65954"/>
                  </a:lnTo>
                  <a:lnTo>
                    <a:pt x="1552543" y="31638"/>
                  </a:lnTo>
                  <a:lnTo>
                    <a:pt x="1518189" y="8491"/>
                  </a:lnTo>
                  <a:lnTo>
                    <a:pt x="1476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bject 20">
              <a:extLst>
                <a:ext uri="{FF2B5EF4-FFF2-40B4-BE49-F238E27FC236}">
                  <a16:creationId xmlns:a16="http://schemas.microsoft.com/office/drawing/2014/main" id="{69C04F61-AA81-786B-4976-28DC774A6B64}"/>
                </a:ext>
              </a:extLst>
            </p:cNvPr>
            <p:cNvSpPr/>
            <p:nvPr/>
          </p:nvSpPr>
          <p:spPr>
            <a:xfrm>
              <a:off x="6876287" y="4149090"/>
              <a:ext cx="1584325" cy="648335"/>
            </a:xfrm>
            <a:custGeom>
              <a:avLst/>
              <a:gdLst/>
              <a:ahLst/>
              <a:cxnLst/>
              <a:rect l="l" t="t" r="r" b="b"/>
              <a:pathLst>
                <a:path w="1584325" h="648335">
                  <a:moveTo>
                    <a:pt x="0" y="107950"/>
                  </a:moveTo>
                  <a:lnTo>
                    <a:pt x="8491" y="65954"/>
                  </a:lnTo>
                  <a:lnTo>
                    <a:pt x="31638" y="31638"/>
                  </a:lnTo>
                  <a:lnTo>
                    <a:pt x="65954" y="8491"/>
                  </a:lnTo>
                  <a:lnTo>
                    <a:pt x="107950" y="0"/>
                  </a:lnTo>
                  <a:lnTo>
                    <a:pt x="1476120" y="0"/>
                  </a:lnTo>
                  <a:lnTo>
                    <a:pt x="1518189" y="8491"/>
                  </a:lnTo>
                  <a:lnTo>
                    <a:pt x="1552543" y="31638"/>
                  </a:lnTo>
                  <a:lnTo>
                    <a:pt x="1575704" y="65954"/>
                  </a:lnTo>
                  <a:lnTo>
                    <a:pt x="1584197" y="107950"/>
                  </a:lnTo>
                  <a:lnTo>
                    <a:pt x="1584197" y="540004"/>
                  </a:lnTo>
                  <a:lnTo>
                    <a:pt x="1575704" y="582072"/>
                  </a:lnTo>
                  <a:lnTo>
                    <a:pt x="1552543" y="616426"/>
                  </a:lnTo>
                  <a:lnTo>
                    <a:pt x="1518189" y="639587"/>
                  </a:lnTo>
                  <a:lnTo>
                    <a:pt x="1476120" y="648081"/>
                  </a:lnTo>
                  <a:lnTo>
                    <a:pt x="107950" y="648081"/>
                  </a:lnTo>
                  <a:lnTo>
                    <a:pt x="65954" y="639587"/>
                  </a:lnTo>
                  <a:lnTo>
                    <a:pt x="31638" y="616426"/>
                  </a:lnTo>
                  <a:lnTo>
                    <a:pt x="8491" y="582072"/>
                  </a:lnTo>
                  <a:lnTo>
                    <a:pt x="0" y="540004"/>
                  </a:lnTo>
                  <a:lnTo>
                    <a:pt x="0" y="107950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object 21">
            <a:extLst>
              <a:ext uri="{FF2B5EF4-FFF2-40B4-BE49-F238E27FC236}">
                <a16:creationId xmlns:a16="http://schemas.microsoft.com/office/drawing/2014/main" id="{AF3542DF-1E30-0507-7F0E-F9344884D55E}"/>
              </a:ext>
            </a:extLst>
          </p:cNvPr>
          <p:cNvSpPr txBox="1"/>
          <p:nvPr/>
        </p:nvSpPr>
        <p:spPr>
          <a:xfrm>
            <a:off x="8434198" y="3886522"/>
            <a:ext cx="151478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Değiş</a:t>
            </a:r>
            <a:r>
              <a:rPr sz="1800" spc="-6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Değeri</a:t>
            </a:r>
            <a:r>
              <a:rPr lang="tr-TR" sz="1800" spc="-5" dirty="0">
                <a:latin typeface="Arial" panose="020B0604020202020204" pitchFamily="34" charset="0"/>
                <a:cs typeface="Arial" panose="020B0604020202020204" pitchFamily="34" charset="0"/>
              </a:rPr>
              <a:t> (Veri)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object 22">
            <a:extLst>
              <a:ext uri="{FF2B5EF4-FFF2-40B4-BE49-F238E27FC236}">
                <a16:creationId xmlns:a16="http://schemas.microsoft.com/office/drawing/2014/main" id="{58709E05-64EF-0CD6-338B-B3BD29FD01BC}"/>
              </a:ext>
            </a:extLst>
          </p:cNvPr>
          <p:cNvGrpSpPr/>
          <p:nvPr/>
        </p:nvGrpSpPr>
        <p:grpSpPr>
          <a:xfrm>
            <a:off x="2297353" y="4939955"/>
            <a:ext cx="7946390" cy="889635"/>
            <a:chOff x="742873" y="5216525"/>
            <a:chExt cx="7946390" cy="889635"/>
          </a:xfrm>
        </p:grpSpPr>
        <p:sp>
          <p:nvSpPr>
            <p:cNvPr id="40" name="object 23">
              <a:extLst>
                <a:ext uri="{FF2B5EF4-FFF2-40B4-BE49-F238E27FC236}">
                  <a16:creationId xmlns:a16="http://schemas.microsoft.com/office/drawing/2014/main" id="{4F859392-778D-7131-BF64-0C9BB7903A80}"/>
                </a:ext>
              </a:extLst>
            </p:cNvPr>
            <p:cNvSpPr/>
            <p:nvPr/>
          </p:nvSpPr>
          <p:spPr>
            <a:xfrm>
              <a:off x="755573" y="5229225"/>
              <a:ext cx="7920990" cy="864235"/>
            </a:xfrm>
            <a:custGeom>
              <a:avLst/>
              <a:gdLst/>
              <a:ahLst/>
              <a:cxnLst/>
              <a:rect l="l" t="t" r="r" b="b"/>
              <a:pathLst>
                <a:path w="7920990" h="864235">
                  <a:moveTo>
                    <a:pt x="7776921" y="0"/>
                  </a:moveTo>
                  <a:lnTo>
                    <a:pt x="144018" y="0"/>
                  </a:lnTo>
                  <a:lnTo>
                    <a:pt x="98496" y="7345"/>
                  </a:lnTo>
                  <a:lnTo>
                    <a:pt x="58962" y="27797"/>
                  </a:lnTo>
                  <a:lnTo>
                    <a:pt x="27786" y="58978"/>
                  </a:lnTo>
                  <a:lnTo>
                    <a:pt x="7342" y="98511"/>
                  </a:lnTo>
                  <a:lnTo>
                    <a:pt x="0" y="144018"/>
                  </a:lnTo>
                  <a:lnTo>
                    <a:pt x="0" y="720051"/>
                  </a:lnTo>
                  <a:lnTo>
                    <a:pt x="7342" y="765573"/>
                  </a:lnTo>
                  <a:lnTo>
                    <a:pt x="27786" y="805107"/>
                  </a:lnTo>
                  <a:lnTo>
                    <a:pt x="58962" y="836283"/>
                  </a:lnTo>
                  <a:lnTo>
                    <a:pt x="98496" y="856727"/>
                  </a:lnTo>
                  <a:lnTo>
                    <a:pt x="144018" y="864069"/>
                  </a:lnTo>
                  <a:lnTo>
                    <a:pt x="7776921" y="864069"/>
                  </a:lnTo>
                  <a:lnTo>
                    <a:pt x="7822427" y="856727"/>
                  </a:lnTo>
                  <a:lnTo>
                    <a:pt x="7861960" y="836283"/>
                  </a:lnTo>
                  <a:lnTo>
                    <a:pt x="7893141" y="805107"/>
                  </a:lnTo>
                  <a:lnTo>
                    <a:pt x="7913593" y="765573"/>
                  </a:lnTo>
                  <a:lnTo>
                    <a:pt x="7920939" y="720051"/>
                  </a:lnTo>
                  <a:lnTo>
                    <a:pt x="7920939" y="144018"/>
                  </a:lnTo>
                  <a:lnTo>
                    <a:pt x="7913593" y="98511"/>
                  </a:lnTo>
                  <a:lnTo>
                    <a:pt x="7893141" y="58978"/>
                  </a:lnTo>
                  <a:lnTo>
                    <a:pt x="7861960" y="27797"/>
                  </a:lnTo>
                  <a:lnTo>
                    <a:pt x="7822427" y="7345"/>
                  </a:lnTo>
                  <a:lnTo>
                    <a:pt x="77769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24">
              <a:extLst>
                <a:ext uri="{FF2B5EF4-FFF2-40B4-BE49-F238E27FC236}">
                  <a16:creationId xmlns:a16="http://schemas.microsoft.com/office/drawing/2014/main" id="{C6240C53-0686-E087-4595-28F81DC5AE77}"/>
                </a:ext>
              </a:extLst>
            </p:cNvPr>
            <p:cNvSpPr/>
            <p:nvPr/>
          </p:nvSpPr>
          <p:spPr>
            <a:xfrm>
              <a:off x="755573" y="5229225"/>
              <a:ext cx="7920990" cy="864235"/>
            </a:xfrm>
            <a:custGeom>
              <a:avLst/>
              <a:gdLst/>
              <a:ahLst/>
              <a:cxnLst/>
              <a:rect l="l" t="t" r="r" b="b"/>
              <a:pathLst>
                <a:path w="7920990" h="864235">
                  <a:moveTo>
                    <a:pt x="0" y="144018"/>
                  </a:moveTo>
                  <a:lnTo>
                    <a:pt x="7342" y="98511"/>
                  </a:lnTo>
                  <a:lnTo>
                    <a:pt x="27786" y="58978"/>
                  </a:lnTo>
                  <a:lnTo>
                    <a:pt x="58962" y="27797"/>
                  </a:lnTo>
                  <a:lnTo>
                    <a:pt x="98496" y="7345"/>
                  </a:lnTo>
                  <a:lnTo>
                    <a:pt x="144018" y="0"/>
                  </a:lnTo>
                  <a:lnTo>
                    <a:pt x="7776921" y="0"/>
                  </a:lnTo>
                  <a:lnTo>
                    <a:pt x="7822427" y="7345"/>
                  </a:lnTo>
                  <a:lnTo>
                    <a:pt x="7861960" y="27797"/>
                  </a:lnTo>
                  <a:lnTo>
                    <a:pt x="7893141" y="58978"/>
                  </a:lnTo>
                  <a:lnTo>
                    <a:pt x="7913593" y="98511"/>
                  </a:lnTo>
                  <a:lnTo>
                    <a:pt x="7920939" y="144018"/>
                  </a:lnTo>
                  <a:lnTo>
                    <a:pt x="7920939" y="720051"/>
                  </a:lnTo>
                  <a:lnTo>
                    <a:pt x="7913593" y="765573"/>
                  </a:lnTo>
                  <a:lnTo>
                    <a:pt x="7893141" y="805107"/>
                  </a:lnTo>
                  <a:lnTo>
                    <a:pt x="7861960" y="836283"/>
                  </a:lnTo>
                  <a:lnTo>
                    <a:pt x="7822427" y="856727"/>
                  </a:lnTo>
                  <a:lnTo>
                    <a:pt x="7776921" y="864069"/>
                  </a:lnTo>
                  <a:lnTo>
                    <a:pt x="144018" y="864069"/>
                  </a:lnTo>
                  <a:lnTo>
                    <a:pt x="98496" y="856727"/>
                  </a:lnTo>
                  <a:lnTo>
                    <a:pt x="58962" y="836283"/>
                  </a:lnTo>
                  <a:lnTo>
                    <a:pt x="27786" y="805107"/>
                  </a:lnTo>
                  <a:lnTo>
                    <a:pt x="7342" y="765573"/>
                  </a:lnTo>
                  <a:lnTo>
                    <a:pt x="0" y="720051"/>
                  </a:lnTo>
                  <a:lnTo>
                    <a:pt x="0" y="144018"/>
                  </a:lnTo>
                  <a:close/>
                </a:path>
              </a:pathLst>
            </a:custGeom>
            <a:ln w="253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object 25">
            <a:extLst>
              <a:ext uri="{FF2B5EF4-FFF2-40B4-BE49-F238E27FC236}">
                <a16:creationId xmlns:a16="http://schemas.microsoft.com/office/drawing/2014/main" id="{BBA967DB-CE24-44AD-1E32-29BA756C23B3}"/>
              </a:ext>
            </a:extLst>
          </p:cNvPr>
          <p:cNvSpPr txBox="1"/>
          <p:nvPr/>
        </p:nvSpPr>
        <p:spPr>
          <a:xfrm>
            <a:off x="2314019" y="5101361"/>
            <a:ext cx="79209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Not:</a:t>
            </a:r>
            <a:r>
              <a:rPr lang="tr-T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tipinde </a:t>
            </a:r>
            <a:r>
              <a:rPr lang="tr-T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butonDurumu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isimli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Değişken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tanımlandı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1800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içine</a:t>
            </a:r>
            <a:r>
              <a:rPr lang="tr-TR" sz="1800" spc="-5" dirty="0">
                <a:latin typeface="Arial" panose="020B0604020202020204" pitchFamily="34" charset="0"/>
                <a:cs typeface="Arial" panose="020B0604020202020204" pitchFamily="34" charset="0"/>
              </a:rPr>
              <a:t> 0 değeri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 err="1">
                <a:latin typeface="Arial" panose="020B0604020202020204" pitchFamily="34" charset="0"/>
                <a:cs typeface="Arial" panose="020B0604020202020204" pitchFamily="34" charset="0"/>
              </a:rPr>
              <a:t>yazıldı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Resim 43">
            <a:extLst>
              <a:ext uri="{FF2B5EF4-FFF2-40B4-BE49-F238E27FC236}">
                <a16:creationId xmlns:a16="http://schemas.microsoft.com/office/drawing/2014/main" id="{01733F49-06EF-BAFB-3148-453A9F392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289" y="1617952"/>
            <a:ext cx="3670300" cy="596900"/>
          </a:xfrm>
          <a:prstGeom prst="rect">
            <a:avLst/>
          </a:prstGeom>
        </p:spPr>
      </p:pic>
      <p:grpSp>
        <p:nvGrpSpPr>
          <p:cNvPr id="51" name="Grup 50">
            <a:extLst>
              <a:ext uri="{FF2B5EF4-FFF2-40B4-BE49-F238E27FC236}">
                <a16:creationId xmlns:a16="http://schemas.microsoft.com/office/drawing/2014/main" id="{B7A629DF-5748-0F66-4A83-FCEB9913AA70}"/>
              </a:ext>
            </a:extLst>
          </p:cNvPr>
          <p:cNvGrpSpPr/>
          <p:nvPr/>
        </p:nvGrpSpPr>
        <p:grpSpPr>
          <a:xfrm>
            <a:off x="1347537" y="5102102"/>
            <a:ext cx="849840" cy="827959"/>
            <a:chOff x="-10370" y="1759302"/>
            <a:chExt cx="2151599" cy="2116657"/>
          </a:xfrm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0991034A-B817-3D3C-98C3-6C80DDCFB8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01414">
              <a:off x="7101" y="1741831"/>
              <a:ext cx="2116657" cy="2151599"/>
            </a:xfrm>
            <a:custGeom>
              <a:avLst/>
              <a:gdLst>
                <a:gd name="T0" fmla="*/ 4466 w 4641"/>
                <a:gd name="T1" fmla="*/ 4254 h 4640"/>
                <a:gd name="T2" fmla="*/ 4166 w 4641"/>
                <a:gd name="T3" fmla="*/ 3515 h 4640"/>
                <a:gd name="T4" fmla="*/ 4166 w 4641"/>
                <a:gd name="T5" fmla="*/ 3515 h 4640"/>
                <a:gd name="T6" fmla="*/ 4180 w 4641"/>
                <a:gd name="T7" fmla="*/ 3379 h 4640"/>
                <a:gd name="T8" fmla="*/ 4180 w 4641"/>
                <a:gd name="T9" fmla="*/ 3379 h 4640"/>
                <a:gd name="T10" fmla="*/ 3833 w 4641"/>
                <a:gd name="T11" fmla="*/ 832 h 4640"/>
                <a:gd name="T12" fmla="*/ 3833 w 4641"/>
                <a:gd name="T13" fmla="*/ 832 h 4640"/>
                <a:gd name="T14" fmla="*/ 837 w 4641"/>
                <a:gd name="T15" fmla="*/ 827 h 4640"/>
                <a:gd name="T16" fmla="*/ 837 w 4641"/>
                <a:gd name="T17" fmla="*/ 827 h 4640"/>
                <a:gd name="T18" fmla="*/ 831 w 4641"/>
                <a:gd name="T19" fmla="*/ 3833 h 4640"/>
                <a:gd name="T20" fmla="*/ 831 w 4641"/>
                <a:gd name="T21" fmla="*/ 3833 h 4640"/>
                <a:gd name="T22" fmla="*/ 3379 w 4641"/>
                <a:gd name="T23" fmla="*/ 4179 h 4640"/>
                <a:gd name="T24" fmla="*/ 3379 w 4641"/>
                <a:gd name="T25" fmla="*/ 4179 h 4640"/>
                <a:gd name="T26" fmla="*/ 3516 w 4641"/>
                <a:gd name="T27" fmla="*/ 4165 h 4640"/>
                <a:gd name="T28" fmla="*/ 4254 w 4641"/>
                <a:gd name="T29" fmla="*/ 4465 h 4640"/>
                <a:gd name="T30" fmla="*/ 4254 w 4641"/>
                <a:gd name="T31" fmla="*/ 4465 h 4640"/>
                <a:gd name="T32" fmla="*/ 4466 w 4641"/>
                <a:gd name="T33" fmla="*/ 4254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41" h="4640">
                  <a:moveTo>
                    <a:pt x="4466" y="4254"/>
                  </a:moveTo>
                  <a:lnTo>
                    <a:pt x="4166" y="3515"/>
                  </a:lnTo>
                  <a:lnTo>
                    <a:pt x="4166" y="3515"/>
                  </a:lnTo>
                  <a:cubicBezTo>
                    <a:pt x="4151" y="3470"/>
                    <a:pt x="4156" y="3420"/>
                    <a:pt x="4180" y="3379"/>
                  </a:cubicBezTo>
                  <a:lnTo>
                    <a:pt x="4180" y="3379"/>
                  </a:lnTo>
                  <a:cubicBezTo>
                    <a:pt x="4640" y="2570"/>
                    <a:pt x="4524" y="1523"/>
                    <a:pt x="3833" y="832"/>
                  </a:cubicBezTo>
                  <a:lnTo>
                    <a:pt x="3833" y="832"/>
                  </a:lnTo>
                  <a:cubicBezTo>
                    <a:pt x="3004" y="3"/>
                    <a:pt x="1669" y="0"/>
                    <a:pt x="837" y="827"/>
                  </a:cubicBezTo>
                  <a:lnTo>
                    <a:pt x="837" y="827"/>
                  </a:lnTo>
                  <a:cubicBezTo>
                    <a:pt x="3" y="1654"/>
                    <a:pt x="0" y="3002"/>
                    <a:pt x="831" y="3833"/>
                  </a:cubicBezTo>
                  <a:lnTo>
                    <a:pt x="831" y="3833"/>
                  </a:lnTo>
                  <a:cubicBezTo>
                    <a:pt x="1522" y="4524"/>
                    <a:pt x="2569" y="4639"/>
                    <a:pt x="3379" y="4179"/>
                  </a:cubicBezTo>
                  <a:lnTo>
                    <a:pt x="3379" y="4179"/>
                  </a:lnTo>
                  <a:cubicBezTo>
                    <a:pt x="3421" y="4155"/>
                    <a:pt x="3470" y="4150"/>
                    <a:pt x="3516" y="4165"/>
                  </a:cubicBezTo>
                  <a:lnTo>
                    <a:pt x="4254" y="4465"/>
                  </a:lnTo>
                  <a:lnTo>
                    <a:pt x="4254" y="4465"/>
                  </a:lnTo>
                  <a:cubicBezTo>
                    <a:pt x="4384" y="4508"/>
                    <a:pt x="4509" y="4384"/>
                    <a:pt x="4466" y="4254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txBody>
            <a:bodyPr wrap="none" anchor="ctr"/>
            <a:lstStyle/>
            <a:p>
              <a:endParaRPr lang="en-US" sz="900" dirty="0">
                <a:latin typeface="Poppins" panose="00000500000000000000" pitchFamily="2" charset="0"/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04297BEC-86C9-45E4-998E-C90FA4442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556" y="2281775"/>
              <a:ext cx="291745" cy="1071709"/>
            </a:xfrm>
            <a:custGeom>
              <a:avLst/>
              <a:gdLst>
                <a:gd name="T0" fmla="*/ 604 w 639"/>
                <a:gd name="T1" fmla="*/ 0 h 2311"/>
                <a:gd name="T2" fmla="*/ 541 w 639"/>
                <a:gd name="T3" fmla="*/ 1505 h 2311"/>
                <a:gd name="T4" fmla="*/ 85 w 639"/>
                <a:gd name="T5" fmla="*/ 1505 h 2311"/>
                <a:gd name="T6" fmla="*/ 22 w 639"/>
                <a:gd name="T7" fmla="*/ 0 h 2311"/>
                <a:gd name="T8" fmla="*/ 604 w 639"/>
                <a:gd name="T9" fmla="*/ 0 h 2311"/>
                <a:gd name="T10" fmla="*/ 90 w 639"/>
                <a:gd name="T11" fmla="*/ 2227 h 2311"/>
                <a:gd name="T12" fmla="*/ 90 w 639"/>
                <a:gd name="T13" fmla="*/ 2227 h 2311"/>
                <a:gd name="T14" fmla="*/ 0 w 639"/>
                <a:gd name="T15" fmla="*/ 2021 h 2311"/>
                <a:gd name="T16" fmla="*/ 0 w 639"/>
                <a:gd name="T17" fmla="*/ 2021 h 2311"/>
                <a:gd name="T18" fmla="*/ 90 w 639"/>
                <a:gd name="T19" fmla="*/ 1809 h 2311"/>
                <a:gd name="T20" fmla="*/ 90 w 639"/>
                <a:gd name="T21" fmla="*/ 1809 h 2311"/>
                <a:gd name="T22" fmla="*/ 321 w 639"/>
                <a:gd name="T23" fmla="*/ 1725 h 2311"/>
                <a:gd name="T24" fmla="*/ 321 w 639"/>
                <a:gd name="T25" fmla="*/ 1725 h 2311"/>
                <a:gd name="T26" fmla="*/ 549 w 639"/>
                <a:gd name="T27" fmla="*/ 1809 h 2311"/>
                <a:gd name="T28" fmla="*/ 549 w 639"/>
                <a:gd name="T29" fmla="*/ 1809 h 2311"/>
                <a:gd name="T30" fmla="*/ 638 w 639"/>
                <a:gd name="T31" fmla="*/ 2021 h 2311"/>
                <a:gd name="T32" fmla="*/ 638 w 639"/>
                <a:gd name="T33" fmla="*/ 2021 h 2311"/>
                <a:gd name="T34" fmla="*/ 549 w 639"/>
                <a:gd name="T35" fmla="*/ 2227 h 2311"/>
                <a:gd name="T36" fmla="*/ 549 w 639"/>
                <a:gd name="T37" fmla="*/ 2227 h 2311"/>
                <a:gd name="T38" fmla="*/ 321 w 639"/>
                <a:gd name="T39" fmla="*/ 2310 h 2311"/>
                <a:gd name="T40" fmla="*/ 321 w 639"/>
                <a:gd name="T41" fmla="*/ 2310 h 2311"/>
                <a:gd name="T42" fmla="*/ 90 w 639"/>
                <a:gd name="T43" fmla="*/ 2227 h 2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9" h="2311">
                  <a:moveTo>
                    <a:pt x="604" y="0"/>
                  </a:moveTo>
                  <a:lnTo>
                    <a:pt x="541" y="1505"/>
                  </a:lnTo>
                  <a:lnTo>
                    <a:pt x="85" y="1505"/>
                  </a:lnTo>
                  <a:lnTo>
                    <a:pt x="22" y="0"/>
                  </a:lnTo>
                  <a:lnTo>
                    <a:pt x="604" y="0"/>
                  </a:lnTo>
                  <a:close/>
                  <a:moveTo>
                    <a:pt x="90" y="2227"/>
                  </a:moveTo>
                  <a:lnTo>
                    <a:pt x="90" y="2227"/>
                  </a:lnTo>
                  <a:cubicBezTo>
                    <a:pt x="30" y="2171"/>
                    <a:pt x="0" y="2102"/>
                    <a:pt x="0" y="2021"/>
                  </a:cubicBezTo>
                  <a:lnTo>
                    <a:pt x="0" y="2021"/>
                  </a:lnTo>
                  <a:cubicBezTo>
                    <a:pt x="0" y="1937"/>
                    <a:pt x="30" y="1866"/>
                    <a:pt x="90" y="1809"/>
                  </a:cubicBezTo>
                  <a:lnTo>
                    <a:pt x="90" y="1809"/>
                  </a:lnTo>
                  <a:cubicBezTo>
                    <a:pt x="150" y="1753"/>
                    <a:pt x="227" y="1725"/>
                    <a:pt x="321" y="1725"/>
                  </a:cubicBezTo>
                  <a:lnTo>
                    <a:pt x="321" y="1725"/>
                  </a:lnTo>
                  <a:cubicBezTo>
                    <a:pt x="413" y="1725"/>
                    <a:pt x="489" y="1753"/>
                    <a:pt x="549" y="1809"/>
                  </a:cubicBezTo>
                  <a:lnTo>
                    <a:pt x="549" y="1809"/>
                  </a:lnTo>
                  <a:cubicBezTo>
                    <a:pt x="609" y="1866"/>
                    <a:pt x="638" y="1937"/>
                    <a:pt x="638" y="2021"/>
                  </a:cubicBezTo>
                  <a:lnTo>
                    <a:pt x="638" y="2021"/>
                  </a:lnTo>
                  <a:cubicBezTo>
                    <a:pt x="638" y="2102"/>
                    <a:pt x="609" y="2171"/>
                    <a:pt x="549" y="2227"/>
                  </a:cubicBezTo>
                  <a:lnTo>
                    <a:pt x="549" y="2227"/>
                  </a:lnTo>
                  <a:cubicBezTo>
                    <a:pt x="489" y="2282"/>
                    <a:pt x="413" y="2310"/>
                    <a:pt x="321" y="2310"/>
                  </a:cubicBezTo>
                  <a:lnTo>
                    <a:pt x="321" y="2310"/>
                  </a:lnTo>
                  <a:cubicBezTo>
                    <a:pt x="227" y="2310"/>
                    <a:pt x="150" y="2282"/>
                    <a:pt x="90" y="22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359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B3CD9F5-BA03-C637-7E9D-3FD54F29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864BB9B-D8ED-7AFA-3A06-EB25D050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56</a:t>
            </a:fld>
            <a:endParaRPr lang="tr-TR"/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EBE4DC6E-951E-5CC0-87C9-4059BF663D9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0708" y="1099819"/>
            <a:ext cx="4493387" cy="5256530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B363801A-9074-3635-04DB-EAAFA71378AD}"/>
              </a:ext>
            </a:extLst>
          </p:cNvPr>
          <p:cNvSpPr txBox="1"/>
          <p:nvPr/>
        </p:nvSpPr>
        <p:spPr>
          <a:xfrm>
            <a:off x="6801854" y="3429000"/>
            <a:ext cx="4058300" cy="21602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0965" marR="93980" indent="-1905"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6F2F9F"/>
                </a:solidFill>
                <a:latin typeface="Calibri"/>
                <a:cs typeface="Calibri"/>
              </a:rPr>
              <a:t>Değişken tanımlarken </a:t>
            </a:r>
            <a:r>
              <a:rPr sz="2000" b="1" spc="-5" dirty="0">
                <a:solidFill>
                  <a:srgbClr val="6F2F9F"/>
                </a:solidFill>
                <a:latin typeface="Calibri"/>
                <a:cs typeface="Calibri"/>
              </a:rPr>
              <a:t> kullandığımız </a:t>
            </a:r>
            <a:r>
              <a:rPr sz="2000" b="1" spc="-15" dirty="0">
                <a:solidFill>
                  <a:srgbClr val="6F2F9F"/>
                </a:solidFill>
                <a:latin typeface="Calibri"/>
                <a:cs typeface="Calibri"/>
              </a:rPr>
              <a:t>Değişken </a:t>
            </a:r>
            <a:r>
              <a:rPr sz="2000" b="1" spc="-44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Tiplerine</a:t>
            </a:r>
            <a:r>
              <a:rPr sz="2000" b="1" spc="-3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F2F9F"/>
                </a:solidFill>
                <a:latin typeface="Calibri"/>
                <a:cs typeface="Calibri"/>
              </a:rPr>
              <a:t>Göre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15" dirty="0">
                <a:solidFill>
                  <a:srgbClr val="6F2F9F"/>
                </a:solidFill>
                <a:latin typeface="Calibri"/>
                <a:cs typeface="Calibri"/>
              </a:rPr>
              <a:t>kaplayacağı</a:t>
            </a:r>
            <a:r>
              <a:rPr sz="2000" b="1" spc="-2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F2F9F"/>
                </a:solidFill>
                <a:latin typeface="Calibri"/>
                <a:cs typeface="Calibri"/>
              </a:rPr>
              <a:t>hafıza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 err="1">
                <a:solidFill>
                  <a:srgbClr val="6F2F9F"/>
                </a:solidFill>
                <a:latin typeface="Calibri"/>
                <a:cs typeface="Calibri"/>
              </a:rPr>
              <a:t>alanlarını</a:t>
            </a:r>
            <a:r>
              <a:rPr sz="2000" b="1" spc="-5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tr-TR" sz="2000" b="1" spc="-5" dirty="0">
                <a:solidFill>
                  <a:srgbClr val="6F2F9F"/>
                </a:solidFill>
                <a:latin typeface="Calibri"/>
                <a:cs typeface="Calibri"/>
              </a:rPr>
              <a:t>tablodan inceleyebiliriz.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 dirty="0">
              <a:latin typeface="Calibri"/>
              <a:cs typeface="Calibri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Not: </a:t>
            </a:r>
            <a:r>
              <a:rPr sz="2000" b="1" spc="-10" dirty="0">
                <a:solidFill>
                  <a:srgbClr val="6F2F9F"/>
                </a:solidFill>
                <a:latin typeface="Calibri"/>
                <a:cs typeface="Calibri"/>
              </a:rPr>
              <a:t>Değişkenin </a:t>
            </a:r>
            <a:r>
              <a:rPr sz="2000" b="1" spc="-5" dirty="0">
                <a:solidFill>
                  <a:srgbClr val="6F2F9F"/>
                </a:solidFill>
                <a:latin typeface="Calibri"/>
                <a:cs typeface="Calibri"/>
              </a:rPr>
              <a:t>alacağı </a:t>
            </a: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6F2F9F"/>
                </a:solidFill>
                <a:latin typeface="Calibri"/>
                <a:cs typeface="Calibri"/>
              </a:rPr>
              <a:t>sayısal</a:t>
            </a:r>
            <a:r>
              <a:rPr sz="2000" b="1" spc="-4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F2F9F"/>
                </a:solidFill>
                <a:latin typeface="Calibri"/>
                <a:cs typeface="Calibri"/>
              </a:rPr>
              <a:t>değere </a:t>
            </a:r>
            <a:r>
              <a:rPr sz="2000" b="1" spc="-15" dirty="0">
                <a:solidFill>
                  <a:srgbClr val="6F2F9F"/>
                </a:solidFill>
                <a:latin typeface="Calibri"/>
                <a:cs typeface="Calibri"/>
              </a:rPr>
              <a:t>göre</a:t>
            </a:r>
            <a:r>
              <a:rPr sz="2000" b="1" spc="-2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ideal </a:t>
            </a:r>
            <a:r>
              <a:rPr sz="2000" b="1" spc="-44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tipi</a:t>
            </a:r>
            <a:r>
              <a:rPr sz="2000" b="1" spc="-2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6F2F9F"/>
                </a:solidFill>
                <a:latin typeface="Calibri"/>
                <a:cs typeface="Calibri"/>
              </a:rPr>
              <a:t>seçmeliyiz!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603A5477-16E2-A2E3-59E1-BEB417D16460}"/>
              </a:ext>
            </a:extLst>
          </p:cNvPr>
          <p:cNvSpPr>
            <a:spLocks noChangeArrowheads="1"/>
          </p:cNvSpPr>
          <p:nvPr/>
        </p:nvSpPr>
        <p:spPr bwMode="auto">
          <a:xfrm rot="6810211">
            <a:off x="7762553" y="1319429"/>
            <a:ext cx="2116657" cy="2151599"/>
          </a:xfrm>
          <a:custGeom>
            <a:avLst/>
            <a:gdLst>
              <a:gd name="T0" fmla="*/ 4466 w 4641"/>
              <a:gd name="T1" fmla="*/ 4254 h 4640"/>
              <a:gd name="T2" fmla="*/ 4166 w 4641"/>
              <a:gd name="T3" fmla="*/ 3515 h 4640"/>
              <a:gd name="T4" fmla="*/ 4166 w 4641"/>
              <a:gd name="T5" fmla="*/ 3515 h 4640"/>
              <a:gd name="T6" fmla="*/ 4180 w 4641"/>
              <a:gd name="T7" fmla="*/ 3379 h 4640"/>
              <a:gd name="T8" fmla="*/ 4180 w 4641"/>
              <a:gd name="T9" fmla="*/ 3379 h 4640"/>
              <a:gd name="T10" fmla="*/ 3833 w 4641"/>
              <a:gd name="T11" fmla="*/ 832 h 4640"/>
              <a:gd name="T12" fmla="*/ 3833 w 4641"/>
              <a:gd name="T13" fmla="*/ 832 h 4640"/>
              <a:gd name="T14" fmla="*/ 837 w 4641"/>
              <a:gd name="T15" fmla="*/ 827 h 4640"/>
              <a:gd name="T16" fmla="*/ 837 w 4641"/>
              <a:gd name="T17" fmla="*/ 827 h 4640"/>
              <a:gd name="T18" fmla="*/ 831 w 4641"/>
              <a:gd name="T19" fmla="*/ 3833 h 4640"/>
              <a:gd name="T20" fmla="*/ 831 w 4641"/>
              <a:gd name="T21" fmla="*/ 3833 h 4640"/>
              <a:gd name="T22" fmla="*/ 3379 w 4641"/>
              <a:gd name="T23" fmla="*/ 4179 h 4640"/>
              <a:gd name="T24" fmla="*/ 3379 w 4641"/>
              <a:gd name="T25" fmla="*/ 4179 h 4640"/>
              <a:gd name="T26" fmla="*/ 3516 w 4641"/>
              <a:gd name="T27" fmla="*/ 4165 h 4640"/>
              <a:gd name="T28" fmla="*/ 4254 w 4641"/>
              <a:gd name="T29" fmla="*/ 4465 h 4640"/>
              <a:gd name="T30" fmla="*/ 4254 w 4641"/>
              <a:gd name="T31" fmla="*/ 4465 h 4640"/>
              <a:gd name="T32" fmla="*/ 4466 w 4641"/>
              <a:gd name="T33" fmla="*/ 4254 h 4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641" h="4640">
                <a:moveTo>
                  <a:pt x="4466" y="4254"/>
                </a:moveTo>
                <a:lnTo>
                  <a:pt x="4166" y="3515"/>
                </a:lnTo>
                <a:lnTo>
                  <a:pt x="4166" y="3515"/>
                </a:lnTo>
                <a:cubicBezTo>
                  <a:pt x="4151" y="3470"/>
                  <a:pt x="4156" y="3420"/>
                  <a:pt x="4180" y="3379"/>
                </a:cubicBezTo>
                <a:lnTo>
                  <a:pt x="4180" y="3379"/>
                </a:lnTo>
                <a:cubicBezTo>
                  <a:pt x="4640" y="2570"/>
                  <a:pt x="4524" y="1523"/>
                  <a:pt x="3833" y="832"/>
                </a:cubicBezTo>
                <a:lnTo>
                  <a:pt x="3833" y="832"/>
                </a:lnTo>
                <a:cubicBezTo>
                  <a:pt x="3004" y="3"/>
                  <a:pt x="1669" y="0"/>
                  <a:pt x="837" y="827"/>
                </a:cubicBezTo>
                <a:lnTo>
                  <a:pt x="837" y="827"/>
                </a:lnTo>
                <a:cubicBezTo>
                  <a:pt x="3" y="1654"/>
                  <a:pt x="0" y="3002"/>
                  <a:pt x="831" y="3833"/>
                </a:cubicBezTo>
                <a:lnTo>
                  <a:pt x="831" y="3833"/>
                </a:lnTo>
                <a:cubicBezTo>
                  <a:pt x="1522" y="4524"/>
                  <a:pt x="2569" y="4639"/>
                  <a:pt x="3379" y="4179"/>
                </a:cubicBezTo>
                <a:lnTo>
                  <a:pt x="3379" y="4179"/>
                </a:lnTo>
                <a:cubicBezTo>
                  <a:pt x="3421" y="4155"/>
                  <a:pt x="3470" y="4150"/>
                  <a:pt x="3516" y="4165"/>
                </a:cubicBezTo>
                <a:lnTo>
                  <a:pt x="4254" y="4465"/>
                </a:lnTo>
                <a:lnTo>
                  <a:pt x="4254" y="4465"/>
                </a:lnTo>
                <a:cubicBezTo>
                  <a:pt x="4384" y="4508"/>
                  <a:pt x="4509" y="4384"/>
                  <a:pt x="4466" y="4254"/>
                </a:cubicBezTo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25F97593-3156-A543-FC7C-DC019AB71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010" y="1889339"/>
            <a:ext cx="291745" cy="1071709"/>
          </a:xfrm>
          <a:custGeom>
            <a:avLst/>
            <a:gdLst>
              <a:gd name="T0" fmla="*/ 604 w 639"/>
              <a:gd name="T1" fmla="*/ 0 h 2311"/>
              <a:gd name="T2" fmla="*/ 541 w 639"/>
              <a:gd name="T3" fmla="*/ 1505 h 2311"/>
              <a:gd name="T4" fmla="*/ 85 w 639"/>
              <a:gd name="T5" fmla="*/ 1505 h 2311"/>
              <a:gd name="T6" fmla="*/ 22 w 639"/>
              <a:gd name="T7" fmla="*/ 0 h 2311"/>
              <a:gd name="T8" fmla="*/ 604 w 639"/>
              <a:gd name="T9" fmla="*/ 0 h 2311"/>
              <a:gd name="T10" fmla="*/ 90 w 639"/>
              <a:gd name="T11" fmla="*/ 2227 h 2311"/>
              <a:gd name="T12" fmla="*/ 90 w 639"/>
              <a:gd name="T13" fmla="*/ 2227 h 2311"/>
              <a:gd name="T14" fmla="*/ 0 w 639"/>
              <a:gd name="T15" fmla="*/ 2021 h 2311"/>
              <a:gd name="T16" fmla="*/ 0 w 639"/>
              <a:gd name="T17" fmla="*/ 2021 h 2311"/>
              <a:gd name="T18" fmla="*/ 90 w 639"/>
              <a:gd name="T19" fmla="*/ 1809 h 2311"/>
              <a:gd name="T20" fmla="*/ 90 w 639"/>
              <a:gd name="T21" fmla="*/ 1809 h 2311"/>
              <a:gd name="T22" fmla="*/ 321 w 639"/>
              <a:gd name="T23" fmla="*/ 1725 h 2311"/>
              <a:gd name="T24" fmla="*/ 321 w 639"/>
              <a:gd name="T25" fmla="*/ 1725 h 2311"/>
              <a:gd name="T26" fmla="*/ 549 w 639"/>
              <a:gd name="T27" fmla="*/ 1809 h 2311"/>
              <a:gd name="T28" fmla="*/ 549 w 639"/>
              <a:gd name="T29" fmla="*/ 1809 h 2311"/>
              <a:gd name="T30" fmla="*/ 638 w 639"/>
              <a:gd name="T31" fmla="*/ 2021 h 2311"/>
              <a:gd name="T32" fmla="*/ 638 w 639"/>
              <a:gd name="T33" fmla="*/ 2021 h 2311"/>
              <a:gd name="T34" fmla="*/ 549 w 639"/>
              <a:gd name="T35" fmla="*/ 2227 h 2311"/>
              <a:gd name="T36" fmla="*/ 549 w 639"/>
              <a:gd name="T37" fmla="*/ 2227 h 2311"/>
              <a:gd name="T38" fmla="*/ 321 w 639"/>
              <a:gd name="T39" fmla="*/ 2310 h 2311"/>
              <a:gd name="T40" fmla="*/ 321 w 639"/>
              <a:gd name="T41" fmla="*/ 2310 h 2311"/>
              <a:gd name="T42" fmla="*/ 90 w 639"/>
              <a:gd name="T43" fmla="*/ 2227 h 2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9" h="2311">
                <a:moveTo>
                  <a:pt x="604" y="0"/>
                </a:moveTo>
                <a:lnTo>
                  <a:pt x="541" y="1505"/>
                </a:lnTo>
                <a:lnTo>
                  <a:pt x="85" y="1505"/>
                </a:lnTo>
                <a:lnTo>
                  <a:pt x="22" y="0"/>
                </a:lnTo>
                <a:lnTo>
                  <a:pt x="604" y="0"/>
                </a:lnTo>
                <a:close/>
                <a:moveTo>
                  <a:pt x="90" y="2227"/>
                </a:moveTo>
                <a:lnTo>
                  <a:pt x="90" y="2227"/>
                </a:lnTo>
                <a:cubicBezTo>
                  <a:pt x="30" y="2171"/>
                  <a:pt x="0" y="2102"/>
                  <a:pt x="0" y="2021"/>
                </a:cubicBezTo>
                <a:lnTo>
                  <a:pt x="0" y="2021"/>
                </a:lnTo>
                <a:cubicBezTo>
                  <a:pt x="0" y="1937"/>
                  <a:pt x="30" y="1866"/>
                  <a:pt x="90" y="1809"/>
                </a:cubicBezTo>
                <a:lnTo>
                  <a:pt x="90" y="1809"/>
                </a:lnTo>
                <a:cubicBezTo>
                  <a:pt x="150" y="1753"/>
                  <a:pt x="227" y="1725"/>
                  <a:pt x="321" y="1725"/>
                </a:cubicBezTo>
                <a:lnTo>
                  <a:pt x="321" y="1725"/>
                </a:lnTo>
                <a:cubicBezTo>
                  <a:pt x="413" y="1725"/>
                  <a:pt x="489" y="1753"/>
                  <a:pt x="549" y="1809"/>
                </a:cubicBezTo>
                <a:lnTo>
                  <a:pt x="549" y="1809"/>
                </a:lnTo>
                <a:cubicBezTo>
                  <a:pt x="609" y="1866"/>
                  <a:pt x="638" y="1937"/>
                  <a:pt x="638" y="2021"/>
                </a:cubicBezTo>
                <a:lnTo>
                  <a:pt x="638" y="2021"/>
                </a:lnTo>
                <a:cubicBezTo>
                  <a:pt x="638" y="2102"/>
                  <a:pt x="609" y="2171"/>
                  <a:pt x="549" y="2227"/>
                </a:cubicBezTo>
                <a:lnTo>
                  <a:pt x="549" y="2227"/>
                </a:lnTo>
                <a:cubicBezTo>
                  <a:pt x="489" y="2282"/>
                  <a:pt x="413" y="2310"/>
                  <a:pt x="321" y="2310"/>
                </a:cubicBezTo>
                <a:lnTo>
                  <a:pt x="321" y="2310"/>
                </a:lnTo>
                <a:cubicBezTo>
                  <a:pt x="227" y="2310"/>
                  <a:pt x="150" y="2282"/>
                  <a:pt x="90" y="22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7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6096D1-5CA7-CA12-A5FA-1E3B151E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const</a:t>
            </a:r>
            <a:r>
              <a:rPr lang="tr-TR" dirty="0"/>
              <a:t> ifadesinin kullanımı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F0202B47-F74D-C4A4-3408-A2EAD9B66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843" y="1613073"/>
            <a:ext cx="4439093" cy="571500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7E39FED-6180-642D-5A55-49B96919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0CC48C0-D0F2-4599-D066-C2ECF80A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57</a:t>
            </a:fld>
            <a:endParaRPr lang="tr-TR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A33784EF-C121-C888-AF4F-85F1FF91EB0B}"/>
              </a:ext>
            </a:extLst>
          </p:cNvPr>
          <p:cNvSpPr txBox="1"/>
          <p:nvPr/>
        </p:nvSpPr>
        <p:spPr>
          <a:xfrm>
            <a:off x="1344056" y="2404823"/>
            <a:ext cx="6657117" cy="2059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34745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b="1" spc="-15" dirty="0">
                <a:latin typeface="Arial" panose="020B0604020202020204" pitchFamily="34" charset="0"/>
                <a:cs typeface="Arial" panose="020B0604020202020204" pitchFamily="34" charset="0"/>
              </a:rPr>
              <a:t>const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Sabit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değer tanımlanması için kullanıldı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değişken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tipi</a:t>
            </a: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buton</a:t>
            </a:r>
            <a:r>
              <a:rPr lang="tr-TR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değişken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adı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tr-TR" b="1" spc="-25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20" dirty="0" err="1">
                <a:latin typeface="Arial" panose="020B0604020202020204" pitchFamily="34" charset="0"/>
                <a:cs typeface="Arial" panose="020B0604020202020204" pitchFamily="34" charset="0"/>
              </a:rPr>
              <a:t>butonPin</a:t>
            </a:r>
            <a:r>
              <a:rPr lang="tr-TR" spc="-20" dirty="0">
                <a:latin typeface="Arial" panose="020B0604020202020204" pitchFamily="34" charset="0"/>
                <a:cs typeface="Arial" panose="020B0604020202020204" pitchFamily="34" charset="0"/>
              </a:rPr>
              <a:t> isimli değişkene 4 değeri atandı</a:t>
            </a:r>
            <a:endParaRPr lang="tr-TR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endParaRPr lang="tr-TR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  <a:tab pos="355600" algn="l"/>
              </a:tabLst>
            </a:pP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Örnek: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2BD5083B-1EC5-E52D-93C3-F418FCCB4C2E}"/>
              </a:ext>
            </a:extLst>
          </p:cNvPr>
          <p:cNvSpPr txBox="1"/>
          <p:nvPr/>
        </p:nvSpPr>
        <p:spPr>
          <a:xfrm>
            <a:off x="7519386" y="2404823"/>
            <a:ext cx="3614094" cy="3079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6985" algn="ctr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sz="20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0" b="1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rogramında</a:t>
            </a:r>
            <a:r>
              <a:rPr sz="2000" b="1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</a:t>
            </a:r>
            <a:r>
              <a:rPr sz="2000" b="1" spc="-4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değerlerini </a:t>
            </a:r>
            <a:r>
              <a:rPr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defasında </a:t>
            </a:r>
            <a:r>
              <a:rPr sz="2000" b="1" spc="-4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yazmamak</a:t>
            </a:r>
            <a:r>
              <a:rPr sz="20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kolaylık olması açısından</a:t>
            </a:r>
            <a:r>
              <a:rPr sz="20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pinlere </a:t>
            </a:r>
            <a:r>
              <a:rPr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isim</a:t>
            </a:r>
            <a:r>
              <a:rPr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verilir</a:t>
            </a:r>
            <a:r>
              <a:rPr lang="tr-TR" sz="20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tr-TR" sz="20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b="1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ncak</a:t>
            </a:r>
            <a:r>
              <a:rPr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kereliğine</a:t>
            </a:r>
            <a:r>
              <a:rPr lang="tr-TR" sz="2000" b="1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</a:t>
            </a:r>
            <a:r>
              <a:rPr sz="20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değişmemek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2000" b="1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üzere</a:t>
            </a:r>
            <a:r>
              <a:rPr sz="20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yazıldığı</a:t>
            </a:r>
            <a:r>
              <a:rPr sz="2000" b="1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sz="20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başına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sz="2000" b="1" u="sng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</a:t>
            </a:r>
            <a:r>
              <a:rPr sz="2000" b="1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eklenir.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55F00FD-0CB4-68AA-F927-10AF03232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56" y="4466554"/>
            <a:ext cx="4056865" cy="4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3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6096D1-5CA7-CA12-A5FA-1E3B151E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#define ifadesinin kullanımı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F0202B47-F74D-C4A4-3408-A2EAD9B66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1692" y="1613073"/>
            <a:ext cx="3548616" cy="571500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7E39FED-6180-642D-5A55-49B96919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0CC48C0-D0F2-4599-D066-C2ECF80A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58</a:t>
            </a:fld>
            <a:endParaRPr lang="tr-TR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A33784EF-C121-C888-AF4F-85F1FF91EB0B}"/>
              </a:ext>
            </a:extLst>
          </p:cNvPr>
          <p:cNvSpPr txBox="1"/>
          <p:nvPr/>
        </p:nvSpPr>
        <p:spPr>
          <a:xfrm>
            <a:off x="1344056" y="2404823"/>
            <a:ext cx="6657117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34745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tr-TR" b="1" spc="-15" dirty="0">
                <a:latin typeface="Arial" panose="020B0604020202020204" pitchFamily="34" charset="0"/>
                <a:cs typeface="Arial" panose="020B0604020202020204" pitchFamily="34" charset="0"/>
              </a:rPr>
              <a:t>#define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sabit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değer tanımlarken derleme aşamasında hafızada yer kaplamasını istemediğimiz için kullanıldı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tr-TR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maviLed</a:t>
            </a:r>
            <a:r>
              <a:rPr lang="tr-TR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değişken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adı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tr-TR" b="1" spc="-25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20" dirty="0" err="1">
                <a:latin typeface="Arial" panose="020B0604020202020204" pitchFamily="34" charset="0"/>
                <a:cs typeface="Arial" panose="020B0604020202020204" pitchFamily="34" charset="0"/>
              </a:rPr>
              <a:t>maviLed</a:t>
            </a:r>
            <a:r>
              <a:rPr lang="tr-TR" spc="-20" dirty="0">
                <a:latin typeface="Arial" panose="020B0604020202020204" pitchFamily="34" charset="0"/>
                <a:cs typeface="Arial" panose="020B0604020202020204" pitchFamily="34" charset="0"/>
              </a:rPr>
              <a:t> değişkenine 3 değeri atandı.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2BD5083B-1EC5-E52D-93C3-F418FCCB4C2E}"/>
              </a:ext>
            </a:extLst>
          </p:cNvPr>
          <p:cNvSpPr txBox="1"/>
          <p:nvPr/>
        </p:nvSpPr>
        <p:spPr>
          <a:xfrm>
            <a:off x="7457242" y="2102982"/>
            <a:ext cx="3614094" cy="402942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6985" algn="ctr">
              <a:lnSpc>
                <a:spcPct val="100000"/>
              </a:lnSpc>
              <a:spcBef>
                <a:spcPts val="105"/>
              </a:spcBef>
            </a:pPr>
            <a:r>
              <a:rPr lang="tr-TR"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#define ifadesi </a:t>
            </a:r>
            <a:r>
              <a:rPr lang="tr-TR" sz="2000" b="1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tr-TR"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programı derlenirken, derleme esnasında değişkenin değerini hafızaya kaydetmeden, sadece değişken içeriğini değiştirip derleme yapması için kullanılır.</a:t>
            </a:r>
            <a:br>
              <a:rPr lang="tr-TR"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Derleme esnasında </a:t>
            </a:r>
            <a:r>
              <a:rPr lang="tr-TR" sz="2000" b="1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maviLed</a:t>
            </a:r>
            <a:r>
              <a:rPr lang="tr-TR" sz="20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yazan her yer 3 olarak değiştirilip derlenir.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7655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7570A3-A28A-AA13-19F1-FAD29CF2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digitalRead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(); komutu 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08A317E-5F2B-02D0-A8AA-276E9105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10BA849-3AEF-CC99-42F1-BC37D3FF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59</a:t>
            </a:fld>
            <a:endParaRPr lang="tr-TR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287B7AC5-70F2-A373-500A-D522F0E61F0A}"/>
              </a:ext>
            </a:extLst>
          </p:cNvPr>
          <p:cNvSpPr txBox="1"/>
          <p:nvPr/>
        </p:nvSpPr>
        <p:spPr>
          <a:xfrm>
            <a:off x="1184980" y="1532863"/>
            <a:ext cx="9675174" cy="3198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void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() { ……. }  bölümünde giriş olarak tanımlanmış dijital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Lojik durumunu okur!</a:t>
            </a:r>
          </a:p>
          <a:p>
            <a:pPr marL="355600">
              <a:lnSpc>
                <a:spcPct val="100000"/>
              </a:lnSpc>
            </a:pPr>
            <a:endParaRPr lang="tr-TR" sz="2400" spc="-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digitalRead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tr-T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Numarası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Örnekler: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digitalRead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 10 numaralı </a:t>
            </a:r>
            <a:r>
              <a:rPr lang="tr-TR" spc="-5" dirty="0" err="1">
                <a:latin typeface="Arial" panose="020B0604020202020204" pitchFamily="34" charset="0"/>
                <a:cs typeface="Arial" panose="020B0604020202020204" pitchFamily="34" charset="0"/>
              </a:rPr>
              <a:t>pinin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 durumunu okur. ( Lojik 1 mi? 0 mı? )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lang="tr-TR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spcBef>
                <a:spcPts val="5"/>
              </a:spcBef>
            </a:pPr>
            <a:r>
              <a:rPr lang="tr-TR" b="1" i="1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digitalRead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tr-TR" b="1" i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tr-TR" b="1" i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tr-TR" b="1" i="1" spc="-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===&gt;</a:t>
            </a:r>
            <a:r>
              <a:rPr lang="tr-TR" spc="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5 numaralı </a:t>
            </a:r>
            <a:r>
              <a:rPr lang="tr-TR" spc="-5" dirty="0" err="1">
                <a:latin typeface="Arial" panose="020B0604020202020204" pitchFamily="34" charset="0"/>
                <a:cs typeface="Arial" panose="020B0604020202020204" pitchFamily="34" charset="0"/>
              </a:rPr>
              <a:t>pinin</a:t>
            </a:r>
            <a:r>
              <a:rPr lang="tr-TR" spc="-5" dirty="0">
                <a:latin typeface="Arial" panose="020B0604020202020204" pitchFamily="34" charset="0"/>
                <a:cs typeface="Arial" panose="020B0604020202020204" pitchFamily="34" charset="0"/>
              </a:rPr>
              <a:t> durumunu okur. ( Lojik 1 mi? 0 mı? )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lang="tr-TR"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0FFE252C-E906-0CC1-14CE-C9B61396CC4C}"/>
              </a:ext>
            </a:extLst>
          </p:cNvPr>
          <p:cNvSpPr>
            <a:spLocks noChangeArrowheads="1"/>
          </p:cNvSpPr>
          <p:nvPr/>
        </p:nvSpPr>
        <p:spPr bwMode="auto">
          <a:xfrm rot="15901414">
            <a:off x="711396" y="5817670"/>
            <a:ext cx="590892" cy="617229"/>
          </a:xfrm>
          <a:custGeom>
            <a:avLst/>
            <a:gdLst>
              <a:gd name="T0" fmla="*/ 4466 w 4641"/>
              <a:gd name="T1" fmla="*/ 4254 h 4640"/>
              <a:gd name="T2" fmla="*/ 4166 w 4641"/>
              <a:gd name="T3" fmla="*/ 3515 h 4640"/>
              <a:gd name="T4" fmla="*/ 4166 w 4641"/>
              <a:gd name="T5" fmla="*/ 3515 h 4640"/>
              <a:gd name="T6" fmla="*/ 4180 w 4641"/>
              <a:gd name="T7" fmla="*/ 3379 h 4640"/>
              <a:gd name="T8" fmla="*/ 4180 w 4641"/>
              <a:gd name="T9" fmla="*/ 3379 h 4640"/>
              <a:gd name="T10" fmla="*/ 3833 w 4641"/>
              <a:gd name="T11" fmla="*/ 832 h 4640"/>
              <a:gd name="T12" fmla="*/ 3833 w 4641"/>
              <a:gd name="T13" fmla="*/ 832 h 4640"/>
              <a:gd name="T14" fmla="*/ 837 w 4641"/>
              <a:gd name="T15" fmla="*/ 827 h 4640"/>
              <a:gd name="T16" fmla="*/ 837 w 4641"/>
              <a:gd name="T17" fmla="*/ 827 h 4640"/>
              <a:gd name="T18" fmla="*/ 831 w 4641"/>
              <a:gd name="T19" fmla="*/ 3833 h 4640"/>
              <a:gd name="T20" fmla="*/ 831 w 4641"/>
              <a:gd name="T21" fmla="*/ 3833 h 4640"/>
              <a:gd name="T22" fmla="*/ 3379 w 4641"/>
              <a:gd name="T23" fmla="*/ 4179 h 4640"/>
              <a:gd name="T24" fmla="*/ 3379 w 4641"/>
              <a:gd name="T25" fmla="*/ 4179 h 4640"/>
              <a:gd name="T26" fmla="*/ 3516 w 4641"/>
              <a:gd name="T27" fmla="*/ 4165 h 4640"/>
              <a:gd name="T28" fmla="*/ 4254 w 4641"/>
              <a:gd name="T29" fmla="*/ 4465 h 4640"/>
              <a:gd name="T30" fmla="*/ 4254 w 4641"/>
              <a:gd name="T31" fmla="*/ 4465 h 4640"/>
              <a:gd name="T32" fmla="*/ 4466 w 4641"/>
              <a:gd name="T33" fmla="*/ 4254 h 4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641" h="4640">
                <a:moveTo>
                  <a:pt x="4466" y="4254"/>
                </a:moveTo>
                <a:lnTo>
                  <a:pt x="4166" y="3515"/>
                </a:lnTo>
                <a:lnTo>
                  <a:pt x="4166" y="3515"/>
                </a:lnTo>
                <a:cubicBezTo>
                  <a:pt x="4151" y="3470"/>
                  <a:pt x="4156" y="3420"/>
                  <a:pt x="4180" y="3379"/>
                </a:cubicBezTo>
                <a:lnTo>
                  <a:pt x="4180" y="3379"/>
                </a:lnTo>
                <a:cubicBezTo>
                  <a:pt x="4640" y="2570"/>
                  <a:pt x="4524" y="1523"/>
                  <a:pt x="3833" y="832"/>
                </a:cubicBezTo>
                <a:lnTo>
                  <a:pt x="3833" y="832"/>
                </a:lnTo>
                <a:cubicBezTo>
                  <a:pt x="3004" y="3"/>
                  <a:pt x="1669" y="0"/>
                  <a:pt x="837" y="827"/>
                </a:cubicBezTo>
                <a:lnTo>
                  <a:pt x="837" y="827"/>
                </a:lnTo>
                <a:cubicBezTo>
                  <a:pt x="3" y="1654"/>
                  <a:pt x="0" y="3002"/>
                  <a:pt x="831" y="3833"/>
                </a:cubicBezTo>
                <a:lnTo>
                  <a:pt x="831" y="3833"/>
                </a:lnTo>
                <a:cubicBezTo>
                  <a:pt x="1522" y="4524"/>
                  <a:pt x="2569" y="4639"/>
                  <a:pt x="3379" y="4179"/>
                </a:cubicBezTo>
                <a:lnTo>
                  <a:pt x="3379" y="4179"/>
                </a:lnTo>
                <a:cubicBezTo>
                  <a:pt x="3421" y="4155"/>
                  <a:pt x="3470" y="4150"/>
                  <a:pt x="3516" y="4165"/>
                </a:cubicBezTo>
                <a:lnTo>
                  <a:pt x="4254" y="4465"/>
                </a:lnTo>
                <a:lnTo>
                  <a:pt x="4254" y="4465"/>
                </a:lnTo>
                <a:cubicBezTo>
                  <a:pt x="4384" y="4508"/>
                  <a:pt x="4509" y="4384"/>
                  <a:pt x="4466" y="4254"/>
                </a:cubicBezTo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CFB1C6E7-EF69-C0D6-E91A-3FB6BD748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995" y="5976693"/>
            <a:ext cx="83693" cy="299181"/>
          </a:xfrm>
          <a:custGeom>
            <a:avLst/>
            <a:gdLst>
              <a:gd name="T0" fmla="*/ 604 w 639"/>
              <a:gd name="T1" fmla="*/ 0 h 2311"/>
              <a:gd name="T2" fmla="*/ 541 w 639"/>
              <a:gd name="T3" fmla="*/ 1505 h 2311"/>
              <a:gd name="T4" fmla="*/ 85 w 639"/>
              <a:gd name="T5" fmla="*/ 1505 h 2311"/>
              <a:gd name="T6" fmla="*/ 22 w 639"/>
              <a:gd name="T7" fmla="*/ 0 h 2311"/>
              <a:gd name="T8" fmla="*/ 604 w 639"/>
              <a:gd name="T9" fmla="*/ 0 h 2311"/>
              <a:gd name="T10" fmla="*/ 90 w 639"/>
              <a:gd name="T11" fmla="*/ 2227 h 2311"/>
              <a:gd name="T12" fmla="*/ 90 w 639"/>
              <a:gd name="T13" fmla="*/ 2227 h 2311"/>
              <a:gd name="T14" fmla="*/ 0 w 639"/>
              <a:gd name="T15" fmla="*/ 2021 h 2311"/>
              <a:gd name="T16" fmla="*/ 0 w 639"/>
              <a:gd name="T17" fmla="*/ 2021 h 2311"/>
              <a:gd name="T18" fmla="*/ 90 w 639"/>
              <a:gd name="T19" fmla="*/ 1809 h 2311"/>
              <a:gd name="T20" fmla="*/ 90 w 639"/>
              <a:gd name="T21" fmla="*/ 1809 h 2311"/>
              <a:gd name="T22" fmla="*/ 321 w 639"/>
              <a:gd name="T23" fmla="*/ 1725 h 2311"/>
              <a:gd name="T24" fmla="*/ 321 w 639"/>
              <a:gd name="T25" fmla="*/ 1725 h 2311"/>
              <a:gd name="T26" fmla="*/ 549 w 639"/>
              <a:gd name="T27" fmla="*/ 1809 h 2311"/>
              <a:gd name="T28" fmla="*/ 549 w 639"/>
              <a:gd name="T29" fmla="*/ 1809 h 2311"/>
              <a:gd name="T30" fmla="*/ 638 w 639"/>
              <a:gd name="T31" fmla="*/ 2021 h 2311"/>
              <a:gd name="T32" fmla="*/ 638 w 639"/>
              <a:gd name="T33" fmla="*/ 2021 h 2311"/>
              <a:gd name="T34" fmla="*/ 549 w 639"/>
              <a:gd name="T35" fmla="*/ 2227 h 2311"/>
              <a:gd name="T36" fmla="*/ 549 w 639"/>
              <a:gd name="T37" fmla="*/ 2227 h 2311"/>
              <a:gd name="T38" fmla="*/ 321 w 639"/>
              <a:gd name="T39" fmla="*/ 2310 h 2311"/>
              <a:gd name="T40" fmla="*/ 321 w 639"/>
              <a:gd name="T41" fmla="*/ 2310 h 2311"/>
              <a:gd name="T42" fmla="*/ 90 w 639"/>
              <a:gd name="T43" fmla="*/ 2227 h 2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9" h="2311">
                <a:moveTo>
                  <a:pt x="604" y="0"/>
                </a:moveTo>
                <a:lnTo>
                  <a:pt x="541" y="1505"/>
                </a:lnTo>
                <a:lnTo>
                  <a:pt x="85" y="1505"/>
                </a:lnTo>
                <a:lnTo>
                  <a:pt x="22" y="0"/>
                </a:lnTo>
                <a:lnTo>
                  <a:pt x="604" y="0"/>
                </a:lnTo>
                <a:close/>
                <a:moveTo>
                  <a:pt x="90" y="2227"/>
                </a:moveTo>
                <a:lnTo>
                  <a:pt x="90" y="2227"/>
                </a:lnTo>
                <a:cubicBezTo>
                  <a:pt x="30" y="2171"/>
                  <a:pt x="0" y="2102"/>
                  <a:pt x="0" y="2021"/>
                </a:cubicBezTo>
                <a:lnTo>
                  <a:pt x="0" y="2021"/>
                </a:lnTo>
                <a:cubicBezTo>
                  <a:pt x="0" y="1937"/>
                  <a:pt x="30" y="1866"/>
                  <a:pt x="90" y="1809"/>
                </a:cubicBezTo>
                <a:lnTo>
                  <a:pt x="90" y="1809"/>
                </a:lnTo>
                <a:cubicBezTo>
                  <a:pt x="150" y="1753"/>
                  <a:pt x="227" y="1725"/>
                  <a:pt x="321" y="1725"/>
                </a:cubicBezTo>
                <a:lnTo>
                  <a:pt x="321" y="1725"/>
                </a:lnTo>
                <a:cubicBezTo>
                  <a:pt x="413" y="1725"/>
                  <a:pt x="489" y="1753"/>
                  <a:pt x="549" y="1809"/>
                </a:cubicBezTo>
                <a:lnTo>
                  <a:pt x="549" y="1809"/>
                </a:lnTo>
                <a:cubicBezTo>
                  <a:pt x="609" y="1866"/>
                  <a:pt x="638" y="1937"/>
                  <a:pt x="638" y="2021"/>
                </a:cubicBezTo>
                <a:lnTo>
                  <a:pt x="638" y="2021"/>
                </a:lnTo>
                <a:cubicBezTo>
                  <a:pt x="638" y="2102"/>
                  <a:pt x="609" y="2171"/>
                  <a:pt x="549" y="2227"/>
                </a:cubicBezTo>
                <a:lnTo>
                  <a:pt x="549" y="2227"/>
                </a:lnTo>
                <a:cubicBezTo>
                  <a:pt x="489" y="2282"/>
                  <a:pt x="413" y="2310"/>
                  <a:pt x="321" y="2310"/>
                </a:cubicBezTo>
                <a:lnTo>
                  <a:pt x="321" y="2310"/>
                </a:lnTo>
                <a:cubicBezTo>
                  <a:pt x="227" y="2310"/>
                  <a:pt x="150" y="2282"/>
                  <a:pt x="90" y="22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EDD2AFA-2122-20D3-B998-63AF39C77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214" y="5926016"/>
            <a:ext cx="9383939" cy="4005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266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F4B40F0-07BA-5875-024C-C557E6E6D3AE}"/>
              </a:ext>
            </a:extLst>
          </p:cNvPr>
          <p:cNvSpPr txBox="1"/>
          <p:nvPr/>
        </p:nvSpPr>
        <p:spPr>
          <a:xfrm>
            <a:off x="1476213" y="5942362"/>
            <a:ext cx="9383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bölümünde INPUT olarak tanımlanmamış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digitalRead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komutu ile okutulamaz!!!</a:t>
            </a:r>
          </a:p>
        </p:txBody>
      </p:sp>
    </p:spTree>
    <p:extLst>
      <p:ext uri="{BB962C8B-B14F-4D97-AF65-F5344CB8AC3E}">
        <p14:creationId xmlns:p14="http://schemas.microsoft.com/office/powerpoint/2010/main" val="128766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Sultangazi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t>6</a:t>
            </a:fld>
            <a:endParaRPr lang="tr-TR" dirty="0"/>
          </a:p>
        </p:txBody>
      </p:sp>
      <p:sp>
        <p:nvSpPr>
          <p:cNvPr id="16" name="18 Metin kutusu"/>
          <p:cNvSpPr txBox="1"/>
          <p:nvPr/>
        </p:nvSpPr>
        <p:spPr>
          <a:xfrm>
            <a:off x="1812002" y="4818167"/>
            <a:ext cx="185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UNO kartı</a:t>
            </a:r>
          </a:p>
        </p:txBody>
      </p:sp>
      <p:sp>
        <p:nvSpPr>
          <p:cNvPr id="17" name="10 Metin kutusu"/>
          <p:cNvSpPr txBox="1"/>
          <p:nvPr/>
        </p:nvSpPr>
        <p:spPr>
          <a:xfrm>
            <a:off x="1812002" y="785796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NEDİR?</a:t>
            </a:r>
          </a:p>
        </p:txBody>
      </p:sp>
      <p:sp>
        <p:nvSpPr>
          <p:cNvPr id="18" name="13 Metin kutusu"/>
          <p:cNvSpPr txBox="1"/>
          <p:nvPr/>
        </p:nvSpPr>
        <p:spPr>
          <a:xfrm>
            <a:off x="6066221" y="1417365"/>
            <a:ext cx="534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Açık kaynak kodlu yazılım ve donanıma sahip bir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kartıdır.</a:t>
            </a:r>
          </a:p>
        </p:txBody>
      </p:sp>
      <p:sp>
        <p:nvSpPr>
          <p:cNvPr id="19" name="14 Metin kutusu"/>
          <p:cNvSpPr txBox="1"/>
          <p:nvPr/>
        </p:nvSpPr>
        <p:spPr>
          <a:xfrm>
            <a:off x="6436596" y="2152722"/>
            <a:ext cx="4970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Arduino, bir adet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mikrodenetleyiciye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sahip, kontrol elemanlarını bağlayabileceğiniz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pinleri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iletişim portları olan çalışmaya hazır bir elektronik karttır.</a:t>
            </a:r>
          </a:p>
        </p:txBody>
      </p:sp>
      <p:sp>
        <p:nvSpPr>
          <p:cNvPr id="20" name="16 Dikdörtgen"/>
          <p:cNvSpPr/>
          <p:nvPr/>
        </p:nvSpPr>
        <p:spPr>
          <a:xfrm>
            <a:off x="5996853" y="3719082"/>
            <a:ext cx="54099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Açık kelimesi gerçek anlamda açık tasarımı ifade  etmektedir.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Baskı devresi, devre şemaları,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üzerinde çalışan  derleyicisi,  kütüphaneleri ve tüm detayları ile internet ortamında paylaşılmaktadır.</a:t>
            </a:r>
          </a:p>
        </p:txBody>
      </p:sp>
      <p:sp>
        <p:nvSpPr>
          <p:cNvPr id="21" name="17 Metin kutusu"/>
          <p:cNvSpPr txBox="1"/>
          <p:nvPr/>
        </p:nvSpPr>
        <p:spPr>
          <a:xfrm>
            <a:off x="2350714" y="5710018"/>
            <a:ext cx="817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ile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illgili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bir çok doküman ve referansın bulunduğu resmi web sitesi 						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www.arduino.cc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05" y="1441621"/>
            <a:ext cx="4647555" cy="33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7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 build="p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2F6AD0-4A62-5A4A-9275-5090DD82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İf</a:t>
            </a:r>
            <a:r>
              <a:rPr lang="tr-TR" dirty="0"/>
              <a:t> – else yapısı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083F65-7790-10BB-81FC-F23910A6C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tr-TR" dirty="0"/>
              <a:t>İstenilen bir veya birden fazla koşulun kontrol edilmesi için kullanılır.</a:t>
            </a:r>
          </a:p>
          <a:p>
            <a:pPr marL="342900" indent="-342900">
              <a:buFont typeface="Wingdings" pitchFamily="2" charset="2"/>
              <a:buChar char="Ø"/>
            </a:pPr>
            <a:endParaRPr lang="tr-TR" dirty="0"/>
          </a:p>
          <a:p>
            <a:pPr marL="342900" indent="-342900">
              <a:buFont typeface="Wingdings" pitchFamily="2" charset="2"/>
              <a:buChar char="Ø"/>
            </a:pPr>
            <a:r>
              <a:rPr lang="tr-TR" dirty="0"/>
              <a:t>İstenilen koşul </a:t>
            </a:r>
            <a:r>
              <a:rPr lang="tr-TR" b="1" dirty="0">
                <a:solidFill>
                  <a:srgbClr val="418BCF"/>
                </a:solidFill>
              </a:rPr>
              <a:t>sağlanmışsa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dirty="0"/>
              <a:t>===&gt; ( Örnek: </a:t>
            </a:r>
            <a:r>
              <a:rPr lang="tr-TR" dirty="0">
                <a:solidFill>
                  <a:srgbClr val="FF0000"/>
                </a:solidFill>
              </a:rPr>
              <a:t>buton basılıysa </a:t>
            </a:r>
            <a:r>
              <a:rPr lang="tr-TR" dirty="0"/>
              <a:t>)</a:t>
            </a:r>
            <a:br>
              <a:rPr lang="tr-TR" dirty="0"/>
            </a:br>
            <a:br>
              <a:rPr lang="tr-TR" dirty="0"/>
            </a:br>
            <a:r>
              <a:rPr lang="tr-TR" b="1" dirty="0" err="1">
                <a:solidFill>
                  <a:srgbClr val="418BCF"/>
                </a:solidFill>
              </a:rPr>
              <a:t>if’in</a:t>
            </a:r>
            <a:r>
              <a:rPr lang="tr-TR" b="1" dirty="0">
                <a:solidFill>
                  <a:srgbClr val="418BCF"/>
                </a:solidFill>
              </a:rPr>
              <a:t> altındaki işlemler yapılır.</a:t>
            </a:r>
          </a:p>
          <a:p>
            <a:pPr marL="342900" indent="-342900">
              <a:buFont typeface="Wingdings" pitchFamily="2" charset="2"/>
              <a:buChar char="Ø"/>
            </a:pPr>
            <a:endParaRPr lang="tr-TR" b="1" dirty="0">
              <a:solidFill>
                <a:srgbClr val="418BCF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tr-TR" dirty="0"/>
              <a:t>İstenilen koşul </a:t>
            </a:r>
            <a:r>
              <a:rPr lang="tr-TR" b="1" dirty="0">
                <a:solidFill>
                  <a:srgbClr val="C00000"/>
                </a:solidFill>
              </a:rPr>
              <a:t>sağlanmamışsa</a:t>
            </a:r>
            <a:r>
              <a:rPr lang="tr-TR" dirty="0"/>
              <a:t> =</a:t>
            </a:r>
            <a:r>
              <a:rPr lang="tr-TR" dirty="0">
                <a:sym typeface="Wingdings" pitchFamily="2" charset="2"/>
              </a:rPr>
              <a:t>==&gt; ( Örnek: </a:t>
            </a:r>
            <a:r>
              <a:rPr lang="tr-TR" dirty="0">
                <a:solidFill>
                  <a:srgbClr val="FF0000"/>
                </a:solidFill>
                <a:sym typeface="Wingdings" pitchFamily="2" charset="2"/>
              </a:rPr>
              <a:t>buton basılı değilse </a:t>
            </a:r>
            <a:r>
              <a:rPr lang="tr-TR" dirty="0">
                <a:sym typeface="Wingdings" pitchFamily="2" charset="2"/>
              </a:rPr>
              <a:t>)</a:t>
            </a:r>
            <a:br>
              <a:rPr lang="tr-TR" dirty="0">
                <a:sym typeface="Wingdings" pitchFamily="2" charset="2"/>
              </a:rPr>
            </a:br>
            <a:br>
              <a:rPr lang="tr-TR" dirty="0">
                <a:sym typeface="Wingdings" pitchFamily="2" charset="2"/>
              </a:rPr>
            </a:br>
            <a:r>
              <a:rPr lang="tr-TR" b="1" dirty="0" err="1">
                <a:solidFill>
                  <a:srgbClr val="C00000"/>
                </a:solidFill>
                <a:sym typeface="Wingdings" pitchFamily="2" charset="2"/>
              </a:rPr>
              <a:t>else’nin</a:t>
            </a:r>
            <a:r>
              <a:rPr lang="tr-TR" b="1" dirty="0">
                <a:solidFill>
                  <a:srgbClr val="C00000"/>
                </a:solidFill>
                <a:sym typeface="Wingdings" pitchFamily="2" charset="2"/>
              </a:rPr>
              <a:t> altındaki işlemler yapılır.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1F55299-1DF2-708E-3B28-831788801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7739D5F-B01C-8A54-BA1E-B7F2328E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1772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2F6AD0-4A62-5A4A-9275-5090DD82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İf</a:t>
            </a:r>
            <a:r>
              <a:rPr lang="tr-TR" dirty="0"/>
              <a:t> – else yapısı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1F55299-1DF2-708E-3B28-831788801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7739D5F-B01C-8A54-BA1E-B7F2328E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61</a:t>
            </a:fld>
            <a:endParaRPr lang="tr-TR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F03725F2-70D4-A418-8DB8-90ADC46014FC}"/>
              </a:ext>
            </a:extLst>
          </p:cNvPr>
          <p:cNvSpPr txBox="1"/>
          <p:nvPr/>
        </p:nvSpPr>
        <p:spPr>
          <a:xfrm>
            <a:off x="1184980" y="1532863"/>
            <a:ext cx="2614295" cy="293349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675"/>
              </a:spcBef>
            </a:pPr>
            <a:r>
              <a:rPr sz="2000" b="1" spc="-10" dirty="0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(butona</a:t>
            </a:r>
            <a:r>
              <a:rPr sz="20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basılması)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</a:p>
          <a:p>
            <a:pPr marL="285115">
              <a:lnSpc>
                <a:spcPct val="100000"/>
              </a:lnSpc>
              <a:spcBef>
                <a:spcPts val="580"/>
              </a:spcBef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Yak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();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80645">
              <a:lnSpc>
                <a:spcPct val="100000"/>
              </a:lnSpc>
              <a:spcBef>
                <a:spcPts val="575"/>
              </a:spcBef>
            </a:pPr>
            <a:r>
              <a:rPr sz="20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else</a:t>
            </a:r>
            <a:endParaRPr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</a:p>
          <a:p>
            <a:pPr marL="285115">
              <a:lnSpc>
                <a:spcPct val="100000"/>
              </a:lnSpc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tr-TR" sz="2000" spc="-5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sz="2000" spc="-5" dirty="0" err="1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tr-TR" sz="2000" spc="-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r();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435C0E1-736D-8795-F101-12182B5AC2AA}"/>
              </a:ext>
            </a:extLst>
          </p:cNvPr>
          <p:cNvSpPr txBox="1"/>
          <p:nvPr/>
        </p:nvSpPr>
        <p:spPr>
          <a:xfrm>
            <a:off x="4177227" y="1582876"/>
            <a:ext cx="612190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0504D"/>
                </a:solidFill>
                <a:latin typeface="Arial"/>
                <a:cs typeface="Arial"/>
              </a:rPr>
              <a:t>İSTENEN</a:t>
            </a:r>
            <a:r>
              <a:rPr sz="2400" b="1" spc="-2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504D"/>
                </a:solidFill>
                <a:latin typeface="Arial"/>
                <a:cs typeface="Arial"/>
              </a:rPr>
              <a:t>KOŞUL</a:t>
            </a:r>
            <a:r>
              <a:rPr sz="2400" b="1" spc="-8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504D"/>
                </a:solidFill>
                <a:latin typeface="Arial"/>
                <a:cs typeface="Arial"/>
              </a:rPr>
              <a:t>:</a:t>
            </a:r>
            <a:r>
              <a:rPr lang="tr-TR" sz="2400" dirty="0">
                <a:latin typeface="Arial"/>
                <a:cs typeface="Arial"/>
              </a:rPr>
              <a:t> </a:t>
            </a:r>
            <a:r>
              <a:rPr sz="2400" b="1" spc="-5" dirty="0" err="1">
                <a:solidFill>
                  <a:srgbClr val="C0504D"/>
                </a:solidFill>
                <a:latin typeface="Arial"/>
                <a:cs typeface="Arial"/>
              </a:rPr>
              <a:t>butona</a:t>
            </a:r>
            <a:r>
              <a:rPr sz="2400" b="1" spc="-3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504D"/>
                </a:solidFill>
                <a:latin typeface="Arial"/>
                <a:cs typeface="Arial"/>
              </a:rPr>
              <a:t>basıldı</a:t>
            </a:r>
            <a:r>
              <a:rPr sz="2400" b="1" spc="-4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504D"/>
                </a:solidFill>
                <a:latin typeface="Arial"/>
                <a:cs typeface="Arial"/>
              </a:rPr>
              <a:t>mı</a:t>
            </a:r>
            <a:r>
              <a:rPr sz="2400" b="1" spc="-1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504D"/>
                </a:solidFill>
                <a:latin typeface="Arial"/>
                <a:cs typeface="Arial"/>
              </a:rPr>
              <a:t>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98E0574-5913-23B5-1771-4972016E3CC0}"/>
              </a:ext>
            </a:extLst>
          </p:cNvPr>
          <p:cNvSpPr txBox="1"/>
          <p:nvPr/>
        </p:nvSpPr>
        <p:spPr>
          <a:xfrm>
            <a:off x="4177227" y="2534288"/>
            <a:ext cx="6682927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Ø"/>
              <a:tabLst>
                <a:tab pos="299085" algn="l"/>
              </a:tabLst>
            </a:pPr>
            <a:r>
              <a:rPr lang="tr-TR" sz="2400" b="1" spc="-5" dirty="0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b="1" spc="-5" dirty="0" err="1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tr-TR" sz="2400" b="1" spc="-5" dirty="0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Eğer </a:t>
            </a:r>
            <a:r>
              <a:rPr sz="2400" b="1" spc="-5" dirty="0" err="1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Basılmışsa</a:t>
            </a:r>
            <a:r>
              <a:rPr sz="2400" b="1" spc="-15" dirty="0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b="1" spc="-10" dirty="0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tr-TR" sz="2400" b="1" spc="-5" dirty="0">
                <a:solidFill>
                  <a:srgbClr val="418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 fonksiyonu çalıştır!</a:t>
            </a:r>
            <a:endParaRPr sz="2400" b="1" dirty="0">
              <a:solidFill>
                <a:srgbClr val="418B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1EAA12E3-E470-F871-9384-323690EDE7D6}"/>
              </a:ext>
            </a:extLst>
          </p:cNvPr>
          <p:cNvSpPr txBox="1"/>
          <p:nvPr/>
        </p:nvSpPr>
        <p:spPr>
          <a:xfrm>
            <a:off x="4177227" y="3957641"/>
            <a:ext cx="657691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Ø"/>
              <a:tabLst>
                <a:tab pos="299085" algn="l"/>
              </a:tabLst>
            </a:pPr>
            <a:r>
              <a:rPr lang="tr-TR" sz="2400" b="1" spc="-5" dirty="0">
                <a:solidFill>
                  <a:srgbClr val="C00000"/>
                </a:solidFill>
                <a:latin typeface="Arial"/>
                <a:cs typeface="Arial"/>
              </a:rPr>
              <a:t>(else) Değilse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: led</a:t>
            </a:r>
            <a:r>
              <a:rPr lang="tr-TR" sz="2400" b="1" dirty="0">
                <a:solidFill>
                  <a:srgbClr val="C00000"/>
                </a:solidFill>
                <a:latin typeface="Arial"/>
                <a:cs typeface="Arial"/>
              </a:rPr>
              <a:t>Sondur fonksiyonu çalıştır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!</a:t>
            </a:r>
            <a:endParaRPr sz="2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42417DCA-8FA7-951E-4DAB-62C2EF5D1E9F}"/>
              </a:ext>
            </a:extLst>
          </p:cNvPr>
          <p:cNvSpPr/>
          <p:nvPr/>
        </p:nvSpPr>
        <p:spPr>
          <a:xfrm>
            <a:off x="2739038" y="2554311"/>
            <a:ext cx="1055370" cy="363220"/>
          </a:xfrm>
          <a:custGeom>
            <a:avLst/>
            <a:gdLst/>
            <a:ahLst/>
            <a:cxnLst/>
            <a:rect l="l" t="t" r="r" b="b"/>
            <a:pathLst>
              <a:path w="1055370" h="363220">
                <a:moveTo>
                  <a:pt x="697894" y="247762"/>
                </a:moveTo>
                <a:lnTo>
                  <a:pt x="676020" y="363093"/>
                </a:lnTo>
                <a:lnTo>
                  <a:pt x="1044361" y="258699"/>
                </a:lnTo>
                <a:lnTo>
                  <a:pt x="755522" y="258699"/>
                </a:lnTo>
                <a:lnTo>
                  <a:pt x="697894" y="247762"/>
                </a:lnTo>
                <a:close/>
              </a:path>
              <a:path w="1055370" h="363220">
                <a:moveTo>
                  <a:pt x="719788" y="132316"/>
                </a:moveTo>
                <a:lnTo>
                  <a:pt x="697894" y="247762"/>
                </a:lnTo>
                <a:lnTo>
                  <a:pt x="755522" y="258699"/>
                </a:lnTo>
                <a:lnTo>
                  <a:pt x="777494" y="143256"/>
                </a:lnTo>
                <a:lnTo>
                  <a:pt x="719788" y="132316"/>
                </a:lnTo>
                <a:close/>
              </a:path>
              <a:path w="1055370" h="363220">
                <a:moveTo>
                  <a:pt x="741680" y="16891"/>
                </a:moveTo>
                <a:lnTo>
                  <a:pt x="719788" y="132316"/>
                </a:lnTo>
                <a:lnTo>
                  <a:pt x="777494" y="143256"/>
                </a:lnTo>
                <a:lnTo>
                  <a:pt x="755522" y="258699"/>
                </a:lnTo>
                <a:lnTo>
                  <a:pt x="1044361" y="258699"/>
                </a:lnTo>
                <a:lnTo>
                  <a:pt x="1055116" y="255651"/>
                </a:lnTo>
                <a:lnTo>
                  <a:pt x="741680" y="16891"/>
                </a:lnTo>
                <a:close/>
              </a:path>
              <a:path w="1055370" h="363220">
                <a:moveTo>
                  <a:pt x="21843" y="0"/>
                </a:moveTo>
                <a:lnTo>
                  <a:pt x="0" y="115316"/>
                </a:lnTo>
                <a:lnTo>
                  <a:pt x="697894" y="247762"/>
                </a:lnTo>
                <a:lnTo>
                  <a:pt x="719788" y="132316"/>
                </a:lnTo>
                <a:lnTo>
                  <a:pt x="21843" y="0"/>
                </a:lnTo>
                <a:close/>
              </a:path>
            </a:pathLst>
          </a:custGeom>
          <a:solidFill>
            <a:srgbClr val="418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5E1A378C-FA9C-DB1D-C42C-002E669A559B}"/>
              </a:ext>
            </a:extLst>
          </p:cNvPr>
          <p:cNvSpPr/>
          <p:nvPr/>
        </p:nvSpPr>
        <p:spPr>
          <a:xfrm>
            <a:off x="2932881" y="3871104"/>
            <a:ext cx="1055370" cy="363220"/>
          </a:xfrm>
          <a:custGeom>
            <a:avLst/>
            <a:gdLst/>
            <a:ahLst/>
            <a:cxnLst/>
            <a:rect l="l" t="t" r="r" b="b"/>
            <a:pathLst>
              <a:path w="1055370" h="363220">
                <a:moveTo>
                  <a:pt x="697894" y="247762"/>
                </a:moveTo>
                <a:lnTo>
                  <a:pt x="676020" y="363093"/>
                </a:lnTo>
                <a:lnTo>
                  <a:pt x="1044361" y="258699"/>
                </a:lnTo>
                <a:lnTo>
                  <a:pt x="755522" y="258699"/>
                </a:lnTo>
                <a:lnTo>
                  <a:pt x="697894" y="247762"/>
                </a:lnTo>
                <a:close/>
              </a:path>
              <a:path w="1055370" h="363220">
                <a:moveTo>
                  <a:pt x="719788" y="132316"/>
                </a:moveTo>
                <a:lnTo>
                  <a:pt x="697894" y="247762"/>
                </a:lnTo>
                <a:lnTo>
                  <a:pt x="755522" y="258699"/>
                </a:lnTo>
                <a:lnTo>
                  <a:pt x="777494" y="143256"/>
                </a:lnTo>
                <a:lnTo>
                  <a:pt x="719788" y="132316"/>
                </a:lnTo>
                <a:close/>
              </a:path>
              <a:path w="1055370" h="363220">
                <a:moveTo>
                  <a:pt x="741680" y="16891"/>
                </a:moveTo>
                <a:lnTo>
                  <a:pt x="719788" y="132316"/>
                </a:lnTo>
                <a:lnTo>
                  <a:pt x="777494" y="143256"/>
                </a:lnTo>
                <a:lnTo>
                  <a:pt x="755522" y="258699"/>
                </a:lnTo>
                <a:lnTo>
                  <a:pt x="1044361" y="258699"/>
                </a:lnTo>
                <a:lnTo>
                  <a:pt x="1055116" y="255651"/>
                </a:lnTo>
                <a:lnTo>
                  <a:pt x="741680" y="16891"/>
                </a:lnTo>
                <a:close/>
              </a:path>
              <a:path w="1055370" h="363220">
                <a:moveTo>
                  <a:pt x="21843" y="0"/>
                </a:moveTo>
                <a:lnTo>
                  <a:pt x="0" y="115316"/>
                </a:lnTo>
                <a:lnTo>
                  <a:pt x="697894" y="247762"/>
                </a:lnTo>
                <a:lnTo>
                  <a:pt x="719788" y="132316"/>
                </a:lnTo>
                <a:lnTo>
                  <a:pt x="2184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948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2F6AD0-4A62-5A4A-9275-5090DD82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Buton Kullanımı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083F65-7790-10BB-81FC-F23910A6C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tr-TR" dirty="0"/>
              <a:t>Dijital Giriş kullanımını öğrendikten sonra, buton kullanarak konuyu pekiştirelim.</a:t>
            </a:r>
          </a:p>
          <a:p>
            <a:pPr marL="342900" indent="-342900">
              <a:buFont typeface="Wingdings" pitchFamily="2" charset="2"/>
              <a:buChar char="Ø"/>
            </a:pPr>
            <a:endParaRPr lang="tr-TR" dirty="0"/>
          </a:p>
          <a:p>
            <a:pPr marL="342900" indent="-342900">
              <a:buFont typeface="Wingdings" pitchFamily="2" charset="2"/>
              <a:buChar char="Ø"/>
            </a:pPr>
            <a:r>
              <a:rPr lang="tr-TR" dirty="0" err="1"/>
              <a:t>if</a:t>
            </a:r>
            <a:r>
              <a:rPr lang="tr-TR" dirty="0"/>
              <a:t> komutu ile girişimizin durumuna göre koşul oluşturup bu  koşulu sağlama veya sağlamama durumuna göre işlem yaptıracağız.</a:t>
            </a:r>
          </a:p>
          <a:p>
            <a:pPr marL="342900" indent="-342900">
              <a:buFont typeface="Wingdings" pitchFamily="2" charset="2"/>
              <a:buChar char="Ø"/>
            </a:pPr>
            <a:endParaRPr lang="tr-TR" b="1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tr-TR" dirty="0"/>
              <a:t>Buton kullanırken </a:t>
            </a:r>
            <a:r>
              <a:rPr lang="tr-TR" dirty="0" err="1"/>
              <a:t>Pull-Up</a:t>
            </a:r>
            <a:r>
              <a:rPr lang="tr-TR" dirty="0"/>
              <a:t> ve </a:t>
            </a:r>
            <a:r>
              <a:rPr lang="tr-TR" dirty="0" err="1"/>
              <a:t>Pull-Down</a:t>
            </a:r>
            <a:r>
              <a:rPr lang="tr-TR" dirty="0"/>
              <a:t> bağlantı şekillerini kullanacağız.</a:t>
            </a:r>
            <a:br>
              <a:rPr lang="tr-TR" dirty="0"/>
            </a:br>
            <a:r>
              <a:rPr lang="tr-TR" dirty="0"/>
              <a:t>Şimdi bu bağlantı şekillerini inceleyelim.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1F55299-1DF2-708E-3B28-831788801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7739D5F-B01C-8A54-BA1E-B7F2328E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62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E202D07-F37D-3B77-F258-1D75EA00B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86" y="4027847"/>
            <a:ext cx="2822427" cy="23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888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2F6AD0-4A62-5A4A-9275-5090DD82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Buton Kullanımı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083F65-7790-10BB-81FC-F23910A6C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980" y="1624693"/>
            <a:ext cx="10168819" cy="23285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tr-TR" sz="2200" b="1" dirty="0" err="1">
                <a:solidFill>
                  <a:srgbClr val="418BCF"/>
                </a:solidFill>
              </a:rPr>
              <a:t>Pull-Up</a:t>
            </a:r>
            <a:r>
              <a:rPr lang="tr-TR" sz="2200" b="1" dirty="0">
                <a:solidFill>
                  <a:srgbClr val="418BCF"/>
                </a:solidFill>
              </a:rPr>
              <a:t>  </a:t>
            </a:r>
            <a:r>
              <a:rPr lang="tr-TR" sz="2200" b="1" dirty="0">
                <a:solidFill>
                  <a:srgbClr val="418BCF"/>
                </a:solidFill>
                <a:sym typeface="Wingdings" pitchFamily="2" charset="2"/>
              </a:rPr>
              <a:t>==&gt; </a:t>
            </a:r>
            <a:r>
              <a:rPr lang="tr-TR" sz="2200" b="1">
                <a:solidFill>
                  <a:srgbClr val="418BCF"/>
                </a:solidFill>
                <a:sym typeface="Wingdings" pitchFamily="2" charset="2"/>
              </a:rPr>
              <a:t>Yukarı Çekme</a:t>
            </a:r>
            <a:endParaRPr lang="tr-TR" sz="2200" b="1" dirty="0">
              <a:solidFill>
                <a:srgbClr val="418BCF"/>
              </a:solidFill>
              <a:sym typeface="Wingdings" pitchFamily="2" charset="2"/>
            </a:endParaRPr>
          </a:p>
          <a:p>
            <a:pPr algn="ctr"/>
            <a:r>
              <a:rPr lang="tr-TR" sz="2200" b="1" dirty="0" err="1">
                <a:solidFill>
                  <a:srgbClr val="418BCF"/>
                </a:solidFill>
              </a:rPr>
              <a:t>Pull-Down</a:t>
            </a:r>
            <a:r>
              <a:rPr lang="tr-TR" sz="2200" b="1" dirty="0">
                <a:solidFill>
                  <a:srgbClr val="418BCF"/>
                </a:solidFill>
              </a:rPr>
              <a:t> ==&gt; Aşağı Çekme</a:t>
            </a:r>
          </a:p>
          <a:p>
            <a:pPr marL="342900" indent="-342900">
              <a:buFont typeface="Wingdings" pitchFamily="2" charset="2"/>
              <a:buChar char="Ø"/>
            </a:pPr>
            <a:endParaRPr lang="tr-TR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tr-TR" sz="2200" b="1" dirty="0">
                <a:solidFill>
                  <a:srgbClr val="FF0000"/>
                </a:solidFill>
              </a:rPr>
              <a:t>Butonun kararlı çalışması için çok önemlidir!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tr-TR" b="1" dirty="0">
              <a:solidFill>
                <a:srgbClr val="FF0000"/>
              </a:solidFill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tr-TR" sz="2200" b="1" dirty="0" err="1">
                <a:solidFill>
                  <a:srgbClr val="FF0000"/>
                </a:solidFill>
              </a:rPr>
              <a:t>Arduino’da</a:t>
            </a:r>
            <a:r>
              <a:rPr lang="tr-TR" sz="2200" b="1" dirty="0">
                <a:solidFill>
                  <a:srgbClr val="FF0000"/>
                </a:solidFill>
              </a:rPr>
              <a:t> kullanılan </a:t>
            </a:r>
            <a:r>
              <a:rPr lang="tr-TR" sz="2200" b="1" dirty="0" err="1">
                <a:solidFill>
                  <a:srgbClr val="FF0000"/>
                </a:solidFill>
              </a:rPr>
              <a:t>pinin</a:t>
            </a:r>
            <a:r>
              <a:rPr lang="tr-TR" sz="2200" b="1" dirty="0">
                <a:solidFill>
                  <a:srgbClr val="FF0000"/>
                </a:solidFill>
              </a:rPr>
              <a:t> boşta kalması istenmez.</a:t>
            </a:r>
            <a:br>
              <a:rPr lang="tr-TR" sz="2200" b="1" dirty="0">
                <a:solidFill>
                  <a:srgbClr val="FF0000"/>
                </a:solidFill>
              </a:rPr>
            </a:br>
            <a:r>
              <a:rPr lang="tr-TR" sz="2200" b="1" dirty="0">
                <a:solidFill>
                  <a:srgbClr val="FF0000"/>
                </a:solidFill>
              </a:rPr>
              <a:t>Çünkü boşta kalan </a:t>
            </a:r>
            <a:r>
              <a:rPr lang="tr-TR" sz="2200" b="1" dirty="0" err="1">
                <a:solidFill>
                  <a:srgbClr val="FF0000"/>
                </a:solidFill>
              </a:rPr>
              <a:t>pin</a:t>
            </a:r>
            <a:r>
              <a:rPr lang="tr-TR" sz="2200" b="1" dirty="0">
                <a:solidFill>
                  <a:srgbClr val="FF0000"/>
                </a:solidFill>
              </a:rPr>
              <a:t> kararsızlık yaşayabilir! Bu sebeple;</a:t>
            </a:r>
            <a:br>
              <a:rPr lang="tr-TR" sz="2200" b="1" dirty="0">
                <a:solidFill>
                  <a:srgbClr val="FF0000"/>
                </a:solidFill>
              </a:rPr>
            </a:br>
            <a:r>
              <a:rPr lang="tr-TR" sz="2200" b="1" dirty="0" err="1">
                <a:solidFill>
                  <a:srgbClr val="FF0000"/>
                </a:solidFill>
              </a:rPr>
              <a:t>Pin’e</a:t>
            </a:r>
            <a:r>
              <a:rPr lang="tr-TR" sz="2200" b="1" dirty="0">
                <a:solidFill>
                  <a:srgbClr val="FF0000"/>
                </a:solidFill>
              </a:rPr>
              <a:t> Lojik 0 veya Lojik 1 veririz.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1F55299-1DF2-708E-3B28-831788801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7739D5F-B01C-8A54-BA1E-B7F2328E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63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E202D07-F37D-3B77-F258-1D75EA00B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86" y="4027847"/>
            <a:ext cx="2822427" cy="23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757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73D655-9815-DDC7-EBFB-4F1FDA78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Pull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– Yukarı Çek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050DFFA0-8939-A0DB-41E3-A1B3A59C9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89" y="1532863"/>
            <a:ext cx="2971318" cy="4552950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2E951B9-8CB5-1EBA-0027-71E7FDA0E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416DDA2-209D-6D50-3712-98A59FF5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64</a:t>
            </a:fld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CE05921-5014-992F-E00E-72461673F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25" y="1532863"/>
            <a:ext cx="2971318" cy="4552950"/>
          </a:xfrm>
          <a:prstGeom prst="rect">
            <a:avLst/>
          </a:prstGeom>
        </p:spPr>
      </p:pic>
      <p:sp>
        <p:nvSpPr>
          <p:cNvPr id="16" name="Bükülü Ok 15">
            <a:extLst>
              <a:ext uri="{FF2B5EF4-FFF2-40B4-BE49-F238E27FC236}">
                <a16:creationId xmlns:a16="http://schemas.microsoft.com/office/drawing/2014/main" id="{2BF2350A-79A3-2E1C-B2B7-5AA02DC12B92}"/>
              </a:ext>
            </a:extLst>
          </p:cNvPr>
          <p:cNvSpPr/>
          <p:nvPr/>
        </p:nvSpPr>
        <p:spPr>
          <a:xfrm rot="10800000">
            <a:off x="3737498" y="2379216"/>
            <a:ext cx="472863" cy="1565390"/>
          </a:xfrm>
          <a:prstGeom prst="bentArrow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7" name="Bükülü Ok 16">
            <a:extLst>
              <a:ext uri="{FF2B5EF4-FFF2-40B4-BE49-F238E27FC236}">
                <a16:creationId xmlns:a16="http://schemas.microsoft.com/office/drawing/2014/main" id="{95E32DAA-8E5E-6AAD-4C57-DD8C4D1BAF87}"/>
              </a:ext>
            </a:extLst>
          </p:cNvPr>
          <p:cNvSpPr/>
          <p:nvPr/>
        </p:nvSpPr>
        <p:spPr>
          <a:xfrm flipH="1">
            <a:off x="8458893" y="4062728"/>
            <a:ext cx="472863" cy="156539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842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73D655-9815-DDC7-EBFB-4F1FDA78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Pull</a:t>
            </a:r>
            <a:r>
              <a:rPr lang="tr-TR" dirty="0"/>
              <a:t> </a:t>
            </a:r>
            <a:r>
              <a:rPr lang="tr-TR" dirty="0" err="1"/>
              <a:t>Down</a:t>
            </a:r>
            <a:r>
              <a:rPr lang="tr-TR" dirty="0"/>
              <a:t> - Aşağı Çek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050DFFA0-8939-A0DB-41E3-A1B3A59C9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895" y="1532863"/>
            <a:ext cx="2733305" cy="4552950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2E951B9-8CB5-1EBA-0027-71E7FDA0E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416DDA2-209D-6D50-3712-98A59FF5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65</a:t>
            </a:fld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CE05921-5014-992F-E00E-72461673F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7431" y="1532863"/>
            <a:ext cx="2733305" cy="4552950"/>
          </a:xfrm>
          <a:prstGeom prst="rect">
            <a:avLst/>
          </a:prstGeom>
        </p:spPr>
      </p:pic>
      <p:sp>
        <p:nvSpPr>
          <p:cNvPr id="16" name="Bükülü Ok 15">
            <a:extLst>
              <a:ext uri="{FF2B5EF4-FFF2-40B4-BE49-F238E27FC236}">
                <a16:creationId xmlns:a16="http://schemas.microsoft.com/office/drawing/2014/main" id="{2BF2350A-79A3-2E1C-B2B7-5AA02DC12B92}"/>
              </a:ext>
            </a:extLst>
          </p:cNvPr>
          <p:cNvSpPr/>
          <p:nvPr/>
        </p:nvSpPr>
        <p:spPr>
          <a:xfrm rot="10800000">
            <a:off x="8540316" y="2530136"/>
            <a:ext cx="472863" cy="1414470"/>
          </a:xfrm>
          <a:prstGeom prst="bentArrow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7" name="Bükülü Ok 16">
            <a:extLst>
              <a:ext uri="{FF2B5EF4-FFF2-40B4-BE49-F238E27FC236}">
                <a16:creationId xmlns:a16="http://schemas.microsoft.com/office/drawing/2014/main" id="{95E32DAA-8E5E-6AAD-4C57-DD8C4D1BAF87}"/>
              </a:ext>
            </a:extLst>
          </p:cNvPr>
          <p:cNvSpPr/>
          <p:nvPr/>
        </p:nvSpPr>
        <p:spPr>
          <a:xfrm flipH="1">
            <a:off x="3806207" y="4124872"/>
            <a:ext cx="472863" cy="156539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00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B8EC46-2620-8C60-6EE1-0E3E3EBD6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506732-301B-9AFC-13FA-C85B1317A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C9EF803-A298-1CF1-5549-769778CC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Sultangazi Mesleki ve Teknik Anadolu Lisesi – Kamer ŞAHİN – www.kamersahin.com.tr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912CF46-23F0-71D5-666E-BA94F9DF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0997-A046-EA4C-B22D-22CDB4A09883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3895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5">
            <a:extLst>
              <a:ext uri="{FF2B5EF4-FFF2-40B4-BE49-F238E27FC236}">
                <a16:creationId xmlns:a16="http://schemas.microsoft.com/office/drawing/2014/main" id="{EECB89A1-5428-4657-BD5E-10BE9C274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00" y="1724817"/>
            <a:ext cx="2889285" cy="2889284"/>
          </a:xfrm>
          <a:custGeom>
            <a:avLst/>
            <a:gdLst>
              <a:gd name="T0" fmla="*/ 3802 w 4639"/>
              <a:gd name="T1" fmla="*/ 826 h 4640"/>
              <a:gd name="T2" fmla="*/ 3802 w 4639"/>
              <a:gd name="T3" fmla="*/ 826 h 4640"/>
              <a:gd name="T4" fmla="*/ 805 w 4639"/>
              <a:gd name="T5" fmla="*/ 832 h 4640"/>
              <a:gd name="T6" fmla="*/ 805 w 4639"/>
              <a:gd name="T7" fmla="*/ 832 h 4640"/>
              <a:gd name="T8" fmla="*/ 460 w 4639"/>
              <a:gd name="T9" fmla="*/ 3380 h 4640"/>
              <a:gd name="T10" fmla="*/ 460 w 4639"/>
              <a:gd name="T11" fmla="*/ 3380 h 4640"/>
              <a:gd name="T12" fmla="*/ 474 w 4639"/>
              <a:gd name="T13" fmla="*/ 3515 h 4640"/>
              <a:gd name="T14" fmla="*/ 173 w 4639"/>
              <a:gd name="T15" fmla="*/ 4254 h 4640"/>
              <a:gd name="T16" fmla="*/ 173 w 4639"/>
              <a:gd name="T17" fmla="*/ 4254 h 4640"/>
              <a:gd name="T18" fmla="*/ 384 w 4639"/>
              <a:gd name="T19" fmla="*/ 4466 h 4640"/>
              <a:gd name="T20" fmla="*/ 1124 w 4639"/>
              <a:gd name="T21" fmla="*/ 4165 h 4640"/>
              <a:gd name="T22" fmla="*/ 1124 w 4639"/>
              <a:gd name="T23" fmla="*/ 4165 h 4640"/>
              <a:gd name="T24" fmla="*/ 1260 w 4639"/>
              <a:gd name="T25" fmla="*/ 4180 h 4640"/>
              <a:gd name="T26" fmla="*/ 1260 w 4639"/>
              <a:gd name="T27" fmla="*/ 4180 h 4640"/>
              <a:gd name="T28" fmla="*/ 3807 w 4639"/>
              <a:gd name="T29" fmla="*/ 3834 h 4640"/>
              <a:gd name="T30" fmla="*/ 3807 w 4639"/>
              <a:gd name="T31" fmla="*/ 3834 h 4640"/>
              <a:gd name="T32" fmla="*/ 3802 w 4639"/>
              <a:gd name="T33" fmla="*/ 826 h 4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639" h="4640">
                <a:moveTo>
                  <a:pt x="3802" y="826"/>
                </a:moveTo>
                <a:lnTo>
                  <a:pt x="3802" y="826"/>
                </a:lnTo>
                <a:cubicBezTo>
                  <a:pt x="2969" y="0"/>
                  <a:pt x="1635" y="3"/>
                  <a:pt x="805" y="832"/>
                </a:cubicBezTo>
                <a:lnTo>
                  <a:pt x="805" y="832"/>
                </a:lnTo>
                <a:cubicBezTo>
                  <a:pt x="115" y="1523"/>
                  <a:pt x="0" y="2571"/>
                  <a:pt x="460" y="3380"/>
                </a:cubicBezTo>
                <a:lnTo>
                  <a:pt x="460" y="3380"/>
                </a:lnTo>
                <a:cubicBezTo>
                  <a:pt x="483" y="3421"/>
                  <a:pt x="488" y="3470"/>
                  <a:pt x="474" y="3515"/>
                </a:cubicBezTo>
                <a:lnTo>
                  <a:pt x="173" y="4254"/>
                </a:lnTo>
                <a:lnTo>
                  <a:pt x="173" y="4254"/>
                </a:lnTo>
                <a:cubicBezTo>
                  <a:pt x="131" y="4385"/>
                  <a:pt x="254" y="4508"/>
                  <a:pt x="384" y="4466"/>
                </a:cubicBezTo>
                <a:lnTo>
                  <a:pt x="1124" y="4165"/>
                </a:lnTo>
                <a:lnTo>
                  <a:pt x="1124" y="4165"/>
                </a:lnTo>
                <a:cubicBezTo>
                  <a:pt x="1169" y="4150"/>
                  <a:pt x="1218" y="4156"/>
                  <a:pt x="1260" y="4180"/>
                </a:cubicBezTo>
                <a:lnTo>
                  <a:pt x="1260" y="4180"/>
                </a:lnTo>
                <a:cubicBezTo>
                  <a:pt x="2069" y="4639"/>
                  <a:pt x="3117" y="4524"/>
                  <a:pt x="3807" y="3834"/>
                </a:cubicBezTo>
                <a:lnTo>
                  <a:pt x="3807" y="3834"/>
                </a:lnTo>
                <a:cubicBezTo>
                  <a:pt x="4638" y="3002"/>
                  <a:pt x="4637" y="1655"/>
                  <a:pt x="3802" y="826"/>
                </a:cubicBezTo>
              </a:path>
            </a:pathLst>
          </a:custGeom>
          <a:solidFill>
            <a:srgbClr val="419DD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117B382-353B-43EE-862B-7D21EC950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155" y="2411434"/>
            <a:ext cx="2889285" cy="2889284"/>
          </a:xfrm>
          <a:custGeom>
            <a:avLst/>
            <a:gdLst>
              <a:gd name="T0" fmla="*/ 4466 w 4641"/>
              <a:gd name="T1" fmla="*/ 4254 h 4640"/>
              <a:gd name="T2" fmla="*/ 4166 w 4641"/>
              <a:gd name="T3" fmla="*/ 3515 h 4640"/>
              <a:gd name="T4" fmla="*/ 4166 w 4641"/>
              <a:gd name="T5" fmla="*/ 3515 h 4640"/>
              <a:gd name="T6" fmla="*/ 4180 w 4641"/>
              <a:gd name="T7" fmla="*/ 3379 h 4640"/>
              <a:gd name="T8" fmla="*/ 4180 w 4641"/>
              <a:gd name="T9" fmla="*/ 3379 h 4640"/>
              <a:gd name="T10" fmla="*/ 3833 w 4641"/>
              <a:gd name="T11" fmla="*/ 832 h 4640"/>
              <a:gd name="T12" fmla="*/ 3833 w 4641"/>
              <a:gd name="T13" fmla="*/ 832 h 4640"/>
              <a:gd name="T14" fmla="*/ 837 w 4641"/>
              <a:gd name="T15" fmla="*/ 827 h 4640"/>
              <a:gd name="T16" fmla="*/ 837 w 4641"/>
              <a:gd name="T17" fmla="*/ 827 h 4640"/>
              <a:gd name="T18" fmla="*/ 831 w 4641"/>
              <a:gd name="T19" fmla="*/ 3833 h 4640"/>
              <a:gd name="T20" fmla="*/ 831 w 4641"/>
              <a:gd name="T21" fmla="*/ 3833 h 4640"/>
              <a:gd name="T22" fmla="*/ 3379 w 4641"/>
              <a:gd name="T23" fmla="*/ 4179 h 4640"/>
              <a:gd name="T24" fmla="*/ 3379 w 4641"/>
              <a:gd name="T25" fmla="*/ 4179 h 4640"/>
              <a:gd name="T26" fmla="*/ 3516 w 4641"/>
              <a:gd name="T27" fmla="*/ 4165 h 4640"/>
              <a:gd name="T28" fmla="*/ 4254 w 4641"/>
              <a:gd name="T29" fmla="*/ 4465 h 4640"/>
              <a:gd name="T30" fmla="*/ 4254 w 4641"/>
              <a:gd name="T31" fmla="*/ 4465 h 4640"/>
              <a:gd name="T32" fmla="*/ 4466 w 4641"/>
              <a:gd name="T33" fmla="*/ 4254 h 4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641" h="4640">
                <a:moveTo>
                  <a:pt x="4466" y="4254"/>
                </a:moveTo>
                <a:lnTo>
                  <a:pt x="4166" y="3515"/>
                </a:lnTo>
                <a:lnTo>
                  <a:pt x="4166" y="3515"/>
                </a:lnTo>
                <a:cubicBezTo>
                  <a:pt x="4151" y="3470"/>
                  <a:pt x="4156" y="3420"/>
                  <a:pt x="4180" y="3379"/>
                </a:cubicBezTo>
                <a:lnTo>
                  <a:pt x="4180" y="3379"/>
                </a:lnTo>
                <a:cubicBezTo>
                  <a:pt x="4640" y="2570"/>
                  <a:pt x="4524" y="1523"/>
                  <a:pt x="3833" y="832"/>
                </a:cubicBezTo>
                <a:lnTo>
                  <a:pt x="3833" y="832"/>
                </a:lnTo>
                <a:cubicBezTo>
                  <a:pt x="3004" y="3"/>
                  <a:pt x="1669" y="0"/>
                  <a:pt x="837" y="827"/>
                </a:cubicBezTo>
                <a:lnTo>
                  <a:pt x="837" y="827"/>
                </a:lnTo>
                <a:cubicBezTo>
                  <a:pt x="3" y="1654"/>
                  <a:pt x="0" y="3002"/>
                  <a:pt x="831" y="3833"/>
                </a:cubicBezTo>
                <a:lnTo>
                  <a:pt x="831" y="3833"/>
                </a:lnTo>
                <a:cubicBezTo>
                  <a:pt x="1522" y="4524"/>
                  <a:pt x="2569" y="4639"/>
                  <a:pt x="3379" y="4179"/>
                </a:cubicBezTo>
                <a:lnTo>
                  <a:pt x="3379" y="4179"/>
                </a:lnTo>
                <a:cubicBezTo>
                  <a:pt x="3421" y="4155"/>
                  <a:pt x="3470" y="4150"/>
                  <a:pt x="3516" y="4165"/>
                </a:cubicBezTo>
                <a:lnTo>
                  <a:pt x="4254" y="4465"/>
                </a:lnTo>
                <a:lnTo>
                  <a:pt x="4254" y="4465"/>
                </a:lnTo>
                <a:cubicBezTo>
                  <a:pt x="4384" y="4508"/>
                  <a:pt x="4509" y="4384"/>
                  <a:pt x="4466" y="4254"/>
                </a:cubicBezTo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A75E790-8A76-4BB9-BAF8-419F45CFD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7" y="2444391"/>
            <a:ext cx="933799" cy="1466614"/>
          </a:xfrm>
          <a:custGeom>
            <a:avLst/>
            <a:gdLst>
              <a:gd name="T0" fmla="*/ 318 w 1499"/>
              <a:gd name="T1" fmla="*/ 2270 h 2355"/>
              <a:gd name="T2" fmla="*/ 318 w 1499"/>
              <a:gd name="T3" fmla="*/ 2270 h 2355"/>
              <a:gd name="T4" fmla="*/ 228 w 1499"/>
              <a:gd name="T5" fmla="*/ 2065 h 2355"/>
              <a:gd name="T6" fmla="*/ 228 w 1499"/>
              <a:gd name="T7" fmla="*/ 2065 h 2355"/>
              <a:gd name="T8" fmla="*/ 318 w 1499"/>
              <a:gd name="T9" fmla="*/ 1854 h 2355"/>
              <a:gd name="T10" fmla="*/ 318 w 1499"/>
              <a:gd name="T11" fmla="*/ 1854 h 2355"/>
              <a:gd name="T12" fmla="*/ 549 w 1499"/>
              <a:gd name="T13" fmla="*/ 1769 h 2355"/>
              <a:gd name="T14" fmla="*/ 549 w 1499"/>
              <a:gd name="T15" fmla="*/ 1769 h 2355"/>
              <a:gd name="T16" fmla="*/ 777 w 1499"/>
              <a:gd name="T17" fmla="*/ 1854 h 2355"/>
              <a:gd name="T18" fmla="*/ 777 w 1499"/>
              <a:gd name="T19" fmla="*/ 1854 h 2355"/>
              <a:gd name="T20" fmla="*/ 867 w 1499"/>
              <a:gd name="T21" fmla="*/ 2065 h 2355"/>
              <a:gd name="T22" fmla="*/ 867 w 1499"/>
              <a:gd name="T23" fmla="*/ 2065 h 2355"/>
              <a:gd name="T24" fmla="*/ 777 w 1499"/>
              <a:gd name="T25" fmla="*/ 2270 h 2355"/>
              <a:gd name="T26" fmla="*/ 777 w 1499"/>
              <a:gd name="T27" fmla="*/ 2270 h 2355"/>
              <a:gd name="T28" fmla="*/ 549 w 1499"/>
              <a:gd name="T29" fmla="*/ 2354 h 2355"/>
              <a:gd name="T30" fmla="*/ 549 w 1499"/>
              <a:gd name="T31" fmla="*/ 2354 h 2355"/>
              <a:gd name="T32" fmla="*/ 318 w 1499"/>
              <a:gd name="T33" fmla="*/ 2270 h 2355"/>
              <a:gd name="T34" fmla="*/ 1296 w 1499"/>
              <a:gd name="T35" fmla="*/ 176 h 2355"/>
              <a:gd name="T36" fmla="*/ 1296 w 1499"/>
              <a:gd name="T37" fmla="*/ 176 h 2355"/>
              <a:gd name="T38" fmla="*/ 1498 w 1499"/>
              <a:gd name="T39" fmla="*/ 673 h 2355"/>
              <a:gd name="T40" fmla="*/ 1498 w 1499"/>
              <a:gd name="T41" fmla="*/ 673 h 2355"/>
              <a:gd name="T42" fmla="*/ 1305 w 1499"/>
              <a:gd name="T43" fmla="*/ 1133 h 2355"/>
              <a:gd name="T44" fmla="*/ 1305 w 1499"/>
              <a:gd name="T45" fmla="*/ 1133 h 2355"/>
              <a:gd name="T46" fmla="*/ 794 w 1499"/>
              <a:gd name="T47" fmla="*/ 1301 h 2355"/>
              <a:gd name="T48" fmla="*/ 779 w 1499"/>
              <a:gd name="T49" fmla="*/ 1537 h 2355"/>
              <a:gd name="T50" fmla="*/ 307 w 1499"/>
              <a:gd name="T51" fmla="*/ 1537 h 2355"/>
              <a:gd name="T52" fmla="*/ 291 w 1499"/>
              <a:gd name="T53" fmla="*/ 952 h 2355"/>
              <a:gd name="T54" fmla="*/ 479 w 1499"/>
              <a:gd name="T55" fmla="*/ 952 h 2355"/>
              <a:gd name="T56" fmla="*/ 479 w 1499"/>
              <a:gd name="T57" fmla="*/ 952 h 2355"/>
              <a:gd name="T58" fmla="*/ 849 w 1499"/>
              <a:gd name="T59" fmla="*/ 893 h 2355"/>
              <a:gd name="T60" fmla="*/ 849 w 1499"/>
              <a:gd name="T61" fmla="*/ 893 h 2355"/>
              <a:gd name="T62" fmla="*/ 977 w 1499"/>
              <a:gd name="T63" fmla="*/ 676 h 2355"/>
              <a:gd name="T64" fmla="*/ 977 w 1499"/>
              <a:gd name="T65" fmla="*/ 676 h 2355"/>
              <a:gd name="T66" fmla="*/ 917 w 1499"/>
              <a:gd name="T67" fmla="*/ 503 h 2355"/>
              <a:gd name="T68" fmla="*/ 917 w 1499"/>
              <a:gd name="T69" fmla="*/ 503 h 2355"/>
              <a:gd name="T70" fmla="*/ 750 w 1499"/>
              <a:gd name="T71" fmla="*/ 440 h 2355"/>
              <a:gd name="T72" fmla="*/ 750 w 1499"/>
              <a:gd name="T73" fmla="*/ 440 h 2355"/>
              <a:gd name="T74" fmla="*/ 574 w 1499"/>
              <a:gd name="T75" fmla="*/ 504 h 2355"/>
              <a:gd name="T76" fmla="*/ 574 w 1499"/>
              <a:gd name="T77" fmla="*/ 504 h 2355"/>
              <a:gd name="T78" fmla="*/ 511 w 1499"/>
              <a:gd name="T79" fmla="*/ 679 h 2355"/>
              <a:gd name="T80" fmla="*/ 5 w 1499"/>
              <a:gd name="T81" fmla="*/ 679 h 2355"/>
              <a:gd name="T82" fmla="*/ 5 w 1499"/>
              <a:gd name="T83" fmla="*/ 679 h 2355"/>
              <a:gd name="T84" fmla="*/ 85 w 1499"/>
              <a:gd name="T85" fmla="*/ 333 h 2355"/>
              <a:gd name="T86" fmla="*/ 85 w 1499"/>
              <a:gd name="T87" fmla="*/ 333 h 2355"/>
              <a:gd name="T88" fmla="*/ 343 w 1499"/>
              <a:gd name="T89" fmla="*/ 89 h 2355"/>
              <a:gd name="T90" fmla="*/ 343 w 1499"/>
              <a:gd name="T91" fmla="*/ 89 h 2355"/>
              <a:gd name="T92" fmla="*/ 757 w 1499"/>
              <a:gd name="T93" fmla="*/ 0 h 2355"/>
              <a:gd name="T94" fmla="*/ 757 w 1499"/>
              <a:gd name="T95" fmla="*/ 0 h 2355"/>
              <a:gd name="T96" fmla="*/ 1296 w 1499"/>
              <a:gd name="T97" fmla="*/ 176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99" h="2355">
                <a:moveTo>
                  <a:pt x="318" y="2270"/>
                </a:moveTo>
                <a:lnTo>
                  <a:pt x="318" y="2270"/>
                </a:lnTo>
                <a:cubicBezTo>
                  <a:pt x="258" y="2215"/>
                  <a:pt x="228" y="2146"/>
                  <a:pt x="228" y="2065"/>
                </a:cubicBezTo>
                <a:lnTo>
                  <a:pt x="228" y="2065"/>
                </a:lnTo>
                <a:cubicBezTo>
                  <a:pt x="228" y="1980"/>
                  <a:pt x="258" y="1911"/>
                  <a:pt x="318" y="1854"/>
                </a:cubicBezTo>
                <a:lnTo>
                  <a:pt x="318" y="1854"/>
                </a:lnTo>
                <a:cubicBezTo>
                  <a:pt x="377" y="1798"/>
                  <a:pt x="454" y="1769"/>
                  <a:pt x="549" y="1769"/>
                </a:cubicBezTo>
                <a:lnTo>
                  <a:pt x="549" y="1769"/>
                </a:lnTo>
                <a:cubicBezTo>
                  <a:pt x="641" y="1769"/>
                  <a:pt x="717" y="1798"/>
                  <a:pt x="777" y="1854"/>
                </a:cubicBezTo>
                <a:lnTo>
                  <a:pt x="777" y="1854"/>
                </a:lnTo>
                <a:cubicBezTo>
                  <a:pt x="837" y="1911"/>
                  <a:pt x="867" y="1980"/>
                  <a:pt x="867" y="2065"/>
                </a:cubicBezTo>
                <a:lnTo>
                  <a:pt x="867" y="2065"/>
                </a:lnTo>
                <a:cubicBezTo>
                  <a:pt x="867" y="2146"/>
                  <a:pt x="837" y="2215"/>
                  <a:pt x="777" y="2270"/>
                </a:cubicBezTo>
                <a:lnTo>
                  <a:pt x="777" y="2270"/>
                </a:lnTo>
                <a:cubicBezTo>
                  <a:pt x="717" y="2326"/>
                  <a:pt x="641" y="2354"/>
                  <a:pt x="549" y="2354"/>
                </a:cubicBezTo>
                <a:lnTo>
                  <a:pt x="549" y="2354"/>
                </a:lnTo>
                <a:cubicBezTo>
                  <a:pt x="454" y="2354"/>
                  <a:pt x="377" y="2326"/>
                  <a:pt x="318" y="2270"/>
                </a:cubicBezTo>
                <a:close/>
                <a:moveTo>
                  <a:pt x="1296" y="176"/>
                </a:moveTo>
                <a:lnTo>
                  <a:pt x="1296" y="176"/>
                </a:lnTo>
                <a:cubicBezTo>
                  <a:pt x="1431" y="294"/>
                  <a:pt x="1498" y="459"/>
                  <a:pt x="1498" y="673"/>
                </a:cubicBezTo>
                <a:lnTo>
                  <a:pt x="1498" y="673"/>
                </a:lnTo>
                <a:cubicBezTo>
                  <a:pt x="1498" y="870"/>
                  <a:pt x="1434" y="1023"/>
                  <a:pt x="1305" y="1133"/>
                </a:cubicBezTo>
                <a:lnTo>
                  <a:pt x="1305" y="1133"/>
                </a:lnTo>
                <a:cubicBezTo>
                  <a:pt x="1176" y="1243"/>
                  <a:pt x="1006" y="1300"/>
                  <a:pt x="794" y="1301"/>
                </a:cubicBezTo>
                <a:lnTo>
                  <a:pt x="779" y="1537"/>
                </a:lnTo>
                <a:lnTo>
                  <a:pt x="307" y="1537"/>
                </a:lnTo>
                <a:lnTo>
                  <a:pt x="291" y="952"/>
                </a:lnTo>
                <a:lnTo>
                  <a:pt x="479" y="952"/>
                </a:lnTo>
                <a:lnTo>
                  <a:pt x="479" y="952"/>
                </a:lnTo>
                <a:cubicBezTo>
                  <a:pt x="641" y="952"/>
                  <a:pt x="764" y="933"/>
                  <a:pt x="849" y="893"/>
                </a:cubicBezTo>
                <a:lnTo>
                  <a:pt x="849" y="893"/>
                </a:lnTo>
                <a:cubicBezTo>
                  <a:pt x="934" y="853"/>
                  <a:pt x="977" y="780"/>
                  <a:pt x="977" y="676"/>
                </a:cubicBezTo>
                <a:lnTo>
                  <a:pt x="977" y="676"/>
                </a:lnTo>
                <a:cubicBezTo>
                  <a:pt x="977" y="602"/>
                  <a:pt x="957" y="545"/>
                  <a:pt x="917" y="503"/>
                </a:cubicBezTo>
                <a:lnTo>
                  <a:pt x="917" y="503"/>
                </a:lnTo>
                <a:cubicBezTo>
                  <a:pt x="877" y="461"/>
                  <a:pt x="821" y="440"/>
                  <a:pt x="750" y="440"/>
                </a:cubicBezTo>
                <a:lnTo>
                  <a:pt x="750" y="440"/>
                </a:lnTo>
                <a:cubicBezTo>
                  <a:pt x="675" y="440"/>
                  <a:pt x="616" y="462"/>
                  <a:pt x="574" y="504"/>
                </a:cubicBezTo>
                <a:lnTo>
                  <a:pt x="574" y="504"/>
                </a:lnTo>
                <a:cubicBezTo>
                  <a:pt x="532" y="547"/>
                  <a:pt x="511" y="605"/>
                  <a:pt x="511" y="679"/>
                </a:cubicBezTo>
                <a:lnTo>
                  <a:pt x="5" y="679"/>
                </a:lnTo>
                <a:lnTo>
                  <a:pt x="5" y="679"/>
                </a:lnTo>
                <a:cubicBezTo>
                  <a:pt x="0" y="551"/>
                  <a:pt x="28" y="436"/>
                  <a:pt x="85" y="333"/>
                </a:cubicBezTo>
                <a:lnTo>
                  <a:pt x="85" y="333"/>
                </a:lnTo>
                <a:cubicBezTo>
                  <a:pt x="143" y="231"/>
                  <a:pt x="229" y="149"/>
                  <a:pt x="343" y="89"/>
                </a:cubicBezTo>
                <a:lnTo>
                  <a:pt x="343" y="89"/>
                </a:lnTo>
                <a:cubicBezTo>
                  <a:pt x="458" y="29"/>
                  <a:pt x="595" y="0"/>
                  <a:pt x="757" y="0"/>
                </a:cubicBezTo>
                <a:lnTo>
                  <a:pt x="757" y="0"/>
                </a:lnTo>
                <a:cubicBezTo>
                  <a:pt x="981" y="0"/>
                  <a:pt x="1161" y="59"/>
                  <a:pt x="1296" y="1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BB4843F0-0542-40C0-AAFF-6CAAE7F52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544" y="3144741"/>
            <a:ext cx="398239" cy="1439149"/>
          </a:xfrm>
          <a:custGeom>
            <a:avLst/>
            <a:gdLst>
              <a:gd name="T0" fmla="*/ 604 w 639"/>
              <a:gd name="T1" fmla="*/ 0 h 2311"/>
              <a:gd name="T2" fmla="*/ 541 w 639"/>
              <a:gd name="T3" fmla="*/ 1505 h 2311"/>
              <a:gd name="T4" fmla="*/ 85 w 639"/>
              <a:gd name="T5" fmla="*/ 1505 h 2311"/>
              <a:gd name="T6" fmla="*/ 22 w 639"/>
              <a:gd name="T7" fmla="*/ 0 h 2311"/>
              <a:gd name="T8" fmla="*/ 604 w 639"/>
              <a:gd name="T9" fmla="*/ 0 h 2311"/>
              <a:gd name="T10" fmla="*/ 90 w 639"/>
              <a:gd name="T11" fmla="*/ 2227 h 2311"/>
              <a:gd name="T12" fmla="*/ 90 w 639"/>
              <a:gd name="T13" fmla="*/ 2227 h 2311"/>
              <a:gd name="T14" fmla="*/ 0 w 639"/>
              <a:gd name="T15" fmla="*/ 2021 h 2311"/>
              <a:gd name="T16" fmla="*/ 0 w 639"/>
              <a:gd name="T17" fmla="*/ 2021 h 2311"/>
              <a:gd name="T18" fmla="*/ 90 w 639"/>
              <a:gd name="T19" fmla="*/ 1809 h 2311"/>
              <a:gd name="T20" fmla="*/ 90 w 639"/>
              <a:gd name="T21" fmla="*/ 1809 h 2311"/>
              <a:gd name="T22" fmla="*/ 321 w 639"/>
              <a:gd name="T23" fmla="*/ 1725 h 2311"/>
              <a:gd name="T24" fmla="*/ 321 w 639"/>
              <a:gd name="T25" fmla="*/ 1725 h 2311"/>
              <a:gd name="T26" fmla="*/ 549 w 639"/>
              <a:gd name="T27" fmla="*/ 1809 h 2311"/>
              <a:gd name="T28" fmla="*/ 549 w 639"/>
              <a:gd name="T29" fmla="*/ 1809 h 2311"/>
              <a:gd name="T30" fmla="*/ 638 w 639"/>
              <a:gd name="T31" fmla="*/ 2021 h 2311"/>
              <a:gd name="T32" fmla="*/ 638 w 639"/>
              <a:gd name="T33" fmla="*/ 2021 h 2311"/>
              <a:gd name="T34" fmla="*/ 549 w 639"/>
              <a:gd name="T35" fmla="*/ 2227 h 2311"/>
              <a:gd name="T36" fmla="*/ 549 w 639"/>
              <a:gd name="T37" fmla="*/ 2227 h 2311"/>
              <a:gd name="T38" fmla="*/ 321 w 639"/>
              <a:gd name="T39" fmla="*/ 2310 h 2311"/>
              <a:gd name="T40" fmla="*/ 321 w 639"/>
              <a:gd name="T41" fmla="*/ 2310 h 2311"/>
              <a:gd name="T42" fmla="*/ 90 w 639"/>
              <a:gd name="T43" fmla="*/ 2227 h 2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9" h="2311">
                <a:moveTo>
                  <a:pt x="604" y="0"/>
                </a:moveTo>
                <a:lnTo>
                  <a:pt x="541" y="1505"/>
                </a:lnTo>
                <a:lnTo>
                  <a:pt x="85" y="1505"/>
                </a:lnTo>
                <a:lnTo>
                  <a:pt x="22" y="0"/>
                </a:lnTo>
                <a:lnTo>
                  <a:pt x="604" y="0"/>
                </a:lnTo>
                <a:close/>
                <a:moveTo>
                  <a:pt x="90" y="2227"/>
                </a:moveTo>
                <a:lnTo>
                  <a:pt x="90" y="2227"/>
                </a:lnTo>
                <a:cubicBezTo>
                  <a:pt x="30" y="2171"/>
                  <a:pt x="0" y="2102"/>
                  <a:pt x="0" y="2021"/>
                </a:cubicBezTo>
                <a:lnTo>
                  <a:pt x="0" y="2021"/>
                </a:lnTo>
                <a:cubicBezTo>
                  <a:pt x="0" y="1937"/>
                  <a:pt x="30" y="1866"/>
                  <a:pt x="90" y="1809"/>
                </a:cubicBezTo>
                <a:lnTo>
                  <a:pt x="90" y="1809"/>
                </a:lnTo>
                <a:cubicBezTo>
                  <a:pt x="150" y="1753"/>
                  <a:pt x="227" y="1725"/>
                  <a:pt x="321" y="1725"/>
                </a:cubicBezTo>
                <a:lnTo>
                  <a:pt x="321" y="1725"/>
                </a:lnTo>
                <a:cubicBezTo>
                  <a:pt x="413" y="1725"/>
                  <a:pt x="489" y="1753"/>
                  <a:pt x="549" y="1809"/>
                </a:cubicBezTo>
                <a:lnTo>
                  <a:pt x="549" y="1809"/>
                </a:lnTo>
                <a:cubicBezTo>
                  <a:pt x="609" y="1866"/>
                  <a:pt x="638" y="1937"/>
                  <a:pt x="638" y="2021"/>
                </a:cubicBezTo>
                <a:lnTo>
                  <a:pt x="638" y="2021"/>
                </a:lnTo>
                <a:cubicBezTo>
                  <a:pt x="638" y="2102"/>
                  <a:pt x="609" y="2171"/>
                  <a:pt x="549" y="2227"/>
                </a:cubicBezTo>
                <a:lnTo>
                  <a:pt x="549" y="2227"/>
                </a:lnTo>
                <a:cubicBezTo>
                  <a:pt x="489" y="2282"/>
                  <a:pt x="413" y="2310"/>
                  <a:pt x="321" y="2310"/>
                </a:cubicBezTo>
                <a:lnTo>
                  <a:pt x="321" y="2310"/>
                </a:lnTo>
                <a:cubicBezTo>
                  <a:pt x="227" y="2310"/>
                  <a:pt x="150" y="2282"/>
                  <a:pt x="90" y="22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978F81D7-7342-4F5A-A3D8-E7FCE14D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4594876"/>
            <a:ext cx="5034275" cy="2263089"/>
          </a:xfrm>
          <a:custGeom>
            <a:avLst/>
            <a:gdLst>
              <a:gd name="T0" fmla="*/ 8084 w 8085"/>
              <a:gd name="T1" fmla="*/ 3631 h 3632"/>
              <a:gd name="T2" fmla="*/ 0 w 8085"/>
              <a:gd name="T3" fmla="*/ 3631 h 3632"/>
              <a:gd name="T4" fmla="*/ 0 w 8085"/>
              <a:gd name="T5" fmla="*/ 56 h 3632"/>
              <a:gd name="T6" fmla="*/ 0 w 8085"/>
              <a:gd name="T7" fmla="*/ 56 h 3632"/>
              <a:gd name="T8" fmla="*/ 2631 w 8085"/>
              <a:gd name="T9" fmla="*/ 2108 h 3632"/>
              <a:gd name="T10" fmla="*/ 2631 w 8085"/>
              <a:gd name="T11" fmla="*/ 2108 h 3632"/>
              <a:gd name="T12" fmla="*/ 8000 w 8085"/>
              <a:gd name="T13" fmla="*/ 3432 h 3632"/>
              <a:gd name="T14" fmla="*/ 8000 w 8085"/>
              <a:gd name="T15" fmla="*/ 3432 h 3632"/>
              <a:gd name="T16" fmla="*/ 8084 w 8085"/>
              <a:gd name="T17" fmla="*/ 3631 h 3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85" h="3632">
                <a:moveTo>
                  <a:pt x="8084" y="3631"/>
                </a:moveTo>
                <a:lnTo>
                  <a:pt x="0" y="3631"/>
                </a:lnTo>
                <a:lnTo>
                  <a:pt x="0" y="56"/>
                </a:lnTo>
                <a:lnTo>
                  <a:pt x="0" y="56"/>
                </a:lnTo>
                <a:cubicBezTo>
                  <a:pt x="1357" y="323"/>
                  <a:pt x="1609" y="1542"/>
                  <a:pt x="2631" y="2108"/>
                </a:cubicBezTo>
                <a:lnTo>
                  <a:pt x="2631" y="2108"/>
                </a:lnTo>
                <a:cubicBezTo>
                  <a:pt x="4936" y="3357"/>
                  <a:pt x="6520" y="0"/>
                  <a:pt x="8000" y="3432"/>
                </a:cubicBezTo>
                <a:lnTo>
                  <a:pt x="8000" y="3432"/>
                </a:lnTo>
                <a:cubicBezTo>
                  <a:pt x="8030" y="3500"/>
                  <a:pt x="8058" y="3566"/>
                  <a:pt x="8084" y="3631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5F302F00-D51D-4A58-AB15-118361482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297" y="2018690"/>
            <a:ext cx="1856613" cy="389999"/>
          </a:xfrm>
          <a:custGeom>
            <a:avLst/>
            <a:gdLst>
              <a:gd name="T0" fmla="*/ 2669 w 2981"/>
              <a:gd name="T1" fmla="*/ 624 h 625"/>
              <a:gd name="T2" fmla="*/ 310 w 2981"/>
              <a:gd name="T3" fmla="*/ 624 h 625"/>
              <a:gd name="T4" fmla="*/ 310 w 2981"/>
              <a:gd name="T5" fmla="*/ 624 h 625"/>
              <a:gd name="T6" fmla="*/ 0 w 2981"/>
              <a:gd name="T7" fmla="*/ 312 h 625"/>
              <a:gd name="T8" fmla="*/ 0 w 2981"/>
              <a:gd name="T9" fmla="*/ 312 h 625"/>
              <a:gd name="T10" fmla="*/ 310 w 2981"/>
              <a:gd name="T11" fmla="*/ 0 h 625"/>
              <a:gd name="T12" fmla="*/ 2669 w 2981"/>
              <a:gd name="T13" fmla="*/ 0 h 625"/>
              <a:gd name="T14" fmla="*/ 2669 w 2981"/>
              <a:gd name="T15" fmla="*/ 0 h 625"/>
              <a:gd name="T16" fmla="*/ 2980 w 2981"/>
              <a:gd name="T17" fmla="*/ 312 h 625"/>
              <a:gd name="T18" fmla="*/ 2980 w 2981"/>
              <a:gd name="T19" fmla="*/ 312 h 625"/>
              <a:gd name="T20" fmla="*/ 2669 w 2981"/>
              <a:gd name="T21" fmla="*/ 624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81" h="625">
                <a:moveTo>
                  <a:pt x="2669" y="624"/>
                </a:moveTo>
                <a:lnTo>
                  <a:pt x="310" y="624"/>
                </a:lnTo>
                <a:lnTo>
                  <a:pt x="310" y="624"/>
                </a:lnTo>
                <a:cubicBezTo>
                  <a:pt x="138" y="624"/>
                  <a:pt x="0" y="484"/>
                  <a:pt x="0" y="312"/>
                </a:cubicBezTo>
                <a:lnTo>
                  <a:pt x="0" y="312"/>
                </a:lnTo>
                <a:cubicBezTo>
                  <a:pt x="0" y="140"/>
                  <a:pt x="138" y="0"/>
                  <a:pt x="310" y="0"/>
                </a:cubicBezTo>
                <a:lnTo>
                  <a:pt x="2669" y="0"/>
                </a:lnTo>
                <a:lnTo>
                  <a:pt x="2669" y="0"/>
                </a:lnTo>
                <a:cubicBezTo>
                  <a:pt x="2841" y="0"/>
                  <a:pt x="2980" y="140"/>
                  <a:pt x="2980" y="312"/>
                </a:cubicBezTo>
                <a:lnTo>
                  <a:pt x="2980" y="312"/>
                </a:lnTo>
                <a:cubicBezTo>
                  <a:pt x="2980" y="484"/>
                  <a:pt x="2841" y="624"/>
                  <a:pt x="2669" y="62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36" name="Line 30">
            <a:extLst>
              <a:ext uri="{FF2B5EF4-FFF2-40B4-BE49-F238E27FC236}">
                <a16:creationId xmlns:a16="http://schemas.microsoft.com/office/drawing/2014/main" id="{0CA789D5-BE8A-4BC6-87D5-852FE1E3D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5856" y="35"/>
            <a:ext cx="2748" cy="2018655"/>
          </a:xfrm>
          <a:prstGeom prst="line">
            <a:avLst/>
          </a:prstGeom>
          <a:noFill/>
          <a:ln w="38100" cap="flat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37" name="Freeform 31">
            <a:extLst>
              <a:ext uri="{FF2B5EF4-FFF2-40B4-BE49-F238E27FC236}">
                <a16:creationId xmlns:a16="http://schemas.microsoft.com/office/drawing/2014/main" id="{7D1530B3-0831-4BC3-B1BC-CE153749E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1339" y="-20017"/>
            <a:ext cx="2493793" cy="2570694"/>
          </a:xfrm>
          <a:custGeom>
            <a:avLst/>
            <a:gdLst>
              <a:gd name="T0" fmla="*/ 87 w 4005"/>
              <a:gd name="T1" fmla="*/ 0 h 4127"/>
              <a:gd name="T2" fmla="*/ 3499 w 4005"/>
              <a:gd name="T3" fmla="*/ 0 h 4127"/>
              <a:gd name="T4" fmla="*/ 3499 w 4005"/>
              <a:gd name="T5" fmla="*/ 0 h 4127"/>
              <a:gd name="T6" fmla="*/ 4004 w 4005"/>
              <a:gd name="T7" fmla="*/ 221 h 4127"/>
              <a:gd name="T8" fmla="*/ 4004 w 4005"/>
              <a:gd name="T9" fmla="*/ 4003 h 4127"/>
              <a:gd name="T10" fmla="*/ 4004 w 4005"/>
              <a:gd name="T11" fmla="*/ 4003 h 4127"/>
              <a:gd name="T12" fmla="*/ 2652 w 4005"/>
              <a:gd name="T13" fmla="*/ 3744 h 4127"/>
              <a:gd name="T14" fmla="*/ 2652 w 4005"/>
              <a:gd name="T15" fmla="*/ 3744 h 4127"/>
              <a:gd name="T16" fmla="*/ 2614 w 4005"/>
              <a:gd name="T17" fmla="*/ 3713 h 4127"/>
              <a:gd name="T18" fmla="*/ 2614 w 4005"/>
              <a:gd name="T19" fmla="*/ 3713 h 4127"/>
              <a:gd name="T20" fmla="*/ 2259 w 4005"/>
              <a:gd name="T21" fmla="*/ 3285 h 4127"/>
              <a:gd name="T22" fmla="*/ 2259 w 4005"/>
              <a:gd name="T23" fmla="*/ 3285 h 4127"/>
              <a:gd name="T24" fmla="*/ 1682 w 4005"/>
              <a:gd name="T25" fmla="*/ 1644 h 4127"/>
              <a:gd name="T26" fmla="*/ 1682 w 4005"/>
              <a:gd name="T27" fmla="*/ 1644 h 4127"/>
              <a:gd name="T28" fmla="*/ 1454 w 4005"/>
              <a:gd name="T29" fmla="*/ 1509 h 4127"/>
              <a:gd name="T30" fmla="*/ 1454 w 4005"/>
              <a:gd name="T31" fmla="*/ 1509 h 4127"/>
              <a:gd name="T32" fmla="*/ 1431 w 4005"/>
              <a:gd name="T33" fmla="*/ 1500 h 4127"/>
              <a:gd name="T34" fmla="*/ 1431 w 4005"/>
              <a:gd name="T35" fmla="*/ 1500 h 4127"/>
              <a:gd name="T36" fmla="*/ 568 w 4005"/>
              <a:gd name="T37" fmla="*/ 1229 h 4127"/>
              <a:gd name="T38" fmla="*/ 568 w 4005"/>
              <a:gd name="T39" fmla="*/ 1229 h 4127"/>
              <a:gd name="T40" fmla="*/ 87 w 4005"/>
              <a:gd name="T41" fmla="*/ 0 h 4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05" h="4127">
                <a:moveTo>
                  <a:pt x="87" y="0"/>
                </a:moveTo>
                <a:lnTo>
                  <a:pt x="3499" y="0"/>
                </a:lnTo>
                <a:lnTo>
                  <a:pt x="3499" y="0"/>
                </a:lnTo>
                <a:cubicBezTo>
                  <a:pt x="3671" y="68"/>
                  <a:pt x="3840" y="141"/>
                  <a:pt x="4004" y="221"/>
                </a:cubicBezTo>
                <a:lnTo>
                  <a:pt x="4004" y="4003"/>
                </a:lnTo>
                <a:lnTo>
                  <a:pt x="4004" y="4003"/>
                </a:lnTo>
                <a:cubicBezTo>
                  <a:pt x="3539" y="4126"/>
                  <a:pt x="3049" y="4066"/>
                  <a:pt x="2652" y="3744"/>
                </a:cubicBezTo>
                <a:lnTo>
                  <a:pt x="2652" y="3744"/>
                </a:lnTo>
                <a:cubicBezTo>
                  <a:pt x="2639" y="3734"/>
                  <a:pt x="2626" y="3724"/>
                  <a:pt x="2614" y="3713"/>
                </a:cubicBezTo>
                <a:lnTo>
                  <a:pt x="2614" y="3713"/>
                </a:lnTo>
                <a:cubicBezTo>
                  <a:pt x="2484" y="3601"/>
                  <a:pt x="2364" y="3459"/>
                  <a:pt x="2259" y="3285"/>
                </a:cubicBezTo>
                <a:lnTo>
                  <a:pt x="2259" y="3285"/>
                </a:lnTo>
                <a:cubicBezTo>
                  <a:pt x="1958" y="2816"/>
                  <a:pt x="2126" y="2047"/>
                  <a:pt x="1682" y="1644"/>
                </a:cubicBezTo>
                <a:lnTo>
                  <a:pt x="1682" y="1644"/>
                </a:lnTo>
                <a:cubicBezTo>
                  <a:pt x="1619" y="1583"/>
                  <a:pt x="1541" y="1541"/>
                  <a:pt x="1454" y="1509"/>
                </a:cubicBezTo>
                <a:lnTo>
                  <a:pt x="1454" y="1509"/>
                </a:lnTo>
                <a:cubicBezTo>
                  <a:pt x="1446" y="1506"/>
                  <a:pt x="1438" y="1503"/>
                  <a:pt x="1431" y="1500"/>
                </a:cubicBezTo>
                <a:lnTo>
                  <a:pt x="1431" y="1500"/>
                </a:lnTo>
                <a:cubicBezTo>
                  <a:pt x="1154" y="1406"/>
                  <a:pt x="797" y="1402"/>
                  <a:pt x="568" y="1229"/>
                </a:cubicBezTo>
                <a:lnTo>
                  <a:pt x="568" y="1229"/>
                </a:lnTo>
                <a:cubicBezTo>
                  <a:pt x="236" y="961"/>
                  <a:pt x="0" y="434"/>
                  <a:pt x="87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38" name="Freeform 32">
            <a:extLst>
              <a:ext uri="{FF2B5EF4-FFF2-40B4-BE49-F238E27FC236}">
                <a16:creationId xmlns:a16="http://schemas.microsoft.com/office/drawing/2014/main" id="{0D737CC0-C85B-4A5A-991D-4C0CAEF80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5124943"/>
            <a:ext cx="2999143" cy="1730275"/>
          </a:xfrm>
          <a:custGeom>
            <a:avLst/>
            <a:gdLst>
              <a:gd name="T0" fmla="*/ 4694 w 4815"/>
              <a:gd name="T1" fmla="*/ 1658 h 2780"/>
              <a:gd name="T2" fmla="*/ 4694 w 4815"/>
              <a:gd name="T3" fmla="*/ 1658 h 2780"/>
              <a:gd name="T4" fmla="*/ 3204 w 4815"/>
              <a:gd name="T5" fmla="*/ 552 h 2780"/>
              <a:gd name="T6" fmla="*/ 3204 w 4815"/>
              <a:gd name="T7" fmla="*/ 552 h 2780"/>
              <a:gd name="T8" fmla="*/ 2453 w 4815"/>
              <a:gd name="T9" fmla="*/ 727 h 2780"/>
              <a:gd name="T10" fmla="*/ 2453 w 4815"/>
              <a:gd name="T11" fmla="*/ 727 h 2780"/>
              <a:gd name="T12" fmla="*/ 1476 w 4815"/>
              <a:gd name="T13" fmla="*/ 865 h 2780"/>
              <a:gd name="T14" fmla="*/ 1476 w 4815"/>
              <a:gd name="T15" fmla="*/ 865 h 2780"/>
              <a:gd name="T16" fmla="*/ 1005 w 4815"/>
              <a:gd name="T17" fmla="*/ 482 h 2780"/>
              <a:gd name="T18" fmla="*/ 1005 w 4815"/>
              <a:gd name="T19" fmla="*/ 482 h 2780"/>
              <a:gd name="T20" fmla="*/ 556 w 4815"/>
              <a:gd name="T21" fmla="*/ 94 h 2780"/>
              <a:gd name="T22" fmla="*/ 556 w 4815"/>
              <a:gd name="T23" fmla="*/ 94 h 2780"/>
              <a:gd name="T24" fmla="*/ 0 w 4815"/>
              <a:gd name="T25" fmla="*/ 9 h 2780"/>
              <a:gd name="T26" fmla="*/ 0 w 4815"/>
              <a:gd name="T27" fmla="*/ 29 h 2780"/>
              <a:gd name="T28" fmla="*/ 0 w 4815"/>
              <a:gd name="T29" fmla="*/ 29 h 2780"/>
              <a:gd name="T30" fmla="*/ 549 w 4815"/>
              <a:gd name="T31" fmla="*/ 113 h 2780"/>
              <a:gd name="T32" fmla="*/ 549 w 4815"/>
              <a:gd name="T33" fmla="*/ 113 h 2780"/>
              <a:gd name="T34" fmla="*/ 990 w 4815"/>
              <a:gd name="T35" fmla="*/ 496 h 2780"/>
              <a:gd name="T36" fmla="*/ 990 w 4815"/>
              <a:gd name="T37" fmla="*/ 496 h 2780"/>
              <a:gd name="T38" fmla="*/ 1470 w 4815"/>
              <a:gd name="T39" fmla="*/ 885 h 2780"/>
              <a:gd name="T40" fmla="*/ 1470 w 4815"/>
              <a:gd name="T41" fmla="*/ 885 h 2780"/>
              <a:gd name="T42" fmla="*/ 2460 w 4815"/>
              <a:gd name="T43" fmla="*/ 746 h 2780"/>
              <a:gd name="T44" fmla="*/ 2460 w 4815"/>
              <a:gd name="T45" fmla="*/ 746 h 2780"/>
              <a:gd name="T46" fmla="*/ 3203 w 4815"/>
              <a:gd name="T47" fmla="*/ 572 h 2780"/>
              <a:gd name="T48" fmla="*/ 3203 w 4815"/>
              <a:gd name="T49" fmla="*/ 572 h 2780"/>
              <a:gd name="T50" fmla="*/ 4675 w 4815"/>
              <a:gd name="T51" fmla="*/ 1664 h 2780"/>
              <a:gd name="T52" fmla="*/ 4675 w 4815"/>
              <a:gd name="T53" fmla="*/ 1664 h 2780"/>
              <a:gd name="T54" fmla="*/ 4708 w 4815"/>
              <a:gd name="T55" fmla="*/ 2779 h 2780"/>
              <a:gd name="T56" fmla="*/ 4729 w 4815"/>
              <a:gd name="T57" fmla="*/ 2779 h 2780"/>
              <a:gd name="T58" fmla="*/ 4729 w 4815"/>
              <a:gd name="T59" fmla="*/ 2779 h 2780"/>
              <a:gd name="T60" fmla="*/ 4694 w 4815"/>
              <a:gd name="T61" fmla="*/ 1658 h 2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815" h="2780">
                <a:moveTo>
                  <a:pt x="4694" y="1658"/>
                </a:moveTo>
                <a:lnTo>
                  <a:pt x="4694" y="1658"/>
                </a:lnTo>
                <a:cubicBezTo>
                  <a:pt x="4482" y="974"/>
                  <a:pt x="3939" y="571"/>
                  <a:pt x="3204" y="552"/>
                </a:cubicBezTo>
                <a:lnTo>
                  <a:pt x="3204" y="552"/>
                </a:lnTo>
                <a:cubicBezTo>
                  <a:pt x="2957" y="539"/>
                  <a:pt x="2701" y="634"/>
                  <a:pt x="2453" y="727"/>
                </a:cubicBezTo>
                <a:lnTo>
                  <a:pt x="2453" y="727"/>
                </a:lnTo>
                <a:cubicBezTo>
                  <a:pt x="2131" y="847"/>
                  <a:pt x="1799" y="971"/>
                  <a:pt x="1476" y="865"/>
                </a:cubicBezTo>
                <a:lnTo>
                  <a:pt x="1476" y="865"/>
                </a:lnTo>
                <a:cubicBezTo>
                  <a:pt x="1294" y="813"/>
                  <a:pt x="1153" y="652"/>
                  <a:pt x="1005" y="482"/>
                </a:cubicBezTo>
                <a:lnTo>
                  <a:pt x="1005" y="482"/>
                </a:lnTo>
                <a:cubicBezTo>
                  <a:pt x="870" y="329"/>
                  <a:pt x="731" y="169"/>
                  <a:pt x="556" y="94"/>
                </a:cubicBezTo>
                <a:lnTo>
                  <a:pt x="556" y="94"/>
                </a:lnTo>
                <a:cubicBezTo>
                  <a:pt x="392" y="30"/>
                  <a:pt x="197" y="0"/>
                  <a:pt x="0" y="9"/>
                </a:cubicBezTo>
                <a:lnTo>
                  <a:pt x="0" y="29"/>
                </a:lnTo>
                <a:lnTo>
                  <a:pt x="0" y="29"/>
                </a:lnTo>
                <a:cubicBezTo>
                  <a:pt x="194" y="21"/>
                  <a:pt x="387" y="50"/>
                  <a:pt x="549" y="113"/>
                </a:cubicBezTo>
                <a:lnTo>
                  <a:pt x="549" y="113"/>
                </a:lnTo>
                <a:cubicBezTo>
                  <a:pt x="719" y="187"/>
                  <a:pt x="856" y="344"/>
                  <a:pt x="990" y="496"/>
                </a:cubicBezTo>
                <a:lnTo>
                  <a:pt x="990" y="496"/>
                </a:lnTo>
                <a:cubicBezTo>
                  <a:pt x="1140" y="668"/>
                  <a:pt x="1283" y="831"/>
                  <a:pt x="1470" y="885"/>
                </a:cubicBezTo>
                <a:lnTo>
                  <a:pt x="1470" y="885"/>
                </a:lnTo>
                <a:cubicBezTo>
                  <a:pt x="1799" y="992"/>
                  <a:pt x="2135" y="867"/>
                  <a:pt x="2460" y="746"/>
                </a:cubicBezTo>
                <a:lnTo>
                  <a:pt x="2460" y="746"/>
                </a:lnTo>
                <a:cubicBezTo>
                  <a:pt x="2706" y="654"/>
                  <a:pt x="2960" y="559"/>
                  <a:pt x="3203" y="572"/>
                </a:cubicBezTo>
                <a:lnTo>
                  <a:pt x="3203" y="572"/>
                </a:lnTo>
                <a:cubicBezTo>
                  <a:pt x="3929" y="591"/>
                  <a:pt x="4465" y="989"/>
                  <a:pt x="4675" y="1664"/>
                </a:cubicBezTo>
                <a:lnTo>
                  <a:pt x="4675" y="1664"/>
                </a:lnTo>
                <a:cubicBezTo>
                  <a:pt x="4783" y="2011"/>
                  <a:pt x="4793" y="2402"/>
                  <a:pt x="4708" y="2779"/>
                </a:cubicBezTo>
                <a:lnTo>
                  <a:pt x="4729" y="2779"/>
                </a:lnTo>
                <a:lnTo>
                  <a:pt x="4729" y="2779"/>
                </a:lnTo>
                <a:cubicBezTo>
                  <a:pt x="4814" y="2399"/>
                  <a:pt x="4803" y="2007"/>
                  <a:pt x="4694" y="165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39" name="Freeform 33">
            <a:extLst>
              <a:ext uri="{FF2B5EF4-FFF2-40B4-BE49-F238E27FC236}">
                <a16:creationId xmlns:a16="http://schemas.microsoft.com/office/drawing/2014/main" id="{8E3CABD9-FD5F-458F-AE7A-2ABE515C0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6624515"/>
            <a:ext cx="230704" cy="233451"/>
          </a:xfrm>
          <a:custGeom>
            <a:avLst/>
            <a:gdLst>
              <a:gd name="T0" fmla="*/ 0 w 370"/>
              <a:gd name="T1" fmla="*/ 0 h 374"/>
              <a:gd name="T2" fmla="*/ 0 w 370"/>
              <a:gd name="T3" fmla="*/ 29 h 374"/>
              <a:gd name="T4" fmla="*/ 0 w 370"/>
              <a:gd name="T5" fmla="*/ 29 h 374"/>
              <a:gd name="T6" fmla="*/ 340 w 370"/>
              <a:gd name="T7" fmla="*/ 373 h 374"/>
              <a:gd name="T8" fmla="*/ 369 w 370"/>
              <a:gd name="T9" fmla="*/ 373 h 374"/>
              <a:gd name="T10" fmla="*/ 369 w 370"/>
              <a:gd name="T11" fmla="*/ 373 h 374"/>
              <a:gd name="T12" fmla="*/ 0 w 370"/>
              <a:gd name="T13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0" h="374">
                <a:moveTo>
                  <a:pt x="0" y="0"/>
                </a:moveTo>
                <a:lnTo>
                  <a:pt x="0" y="29"/>
                </a:lnTo>
                <a:lnTo>
                  <a:pt x="0" y="29"/>
                </a:lnTo>
                <a:cubicBezTo>
                  <a:pt x="112" y="148"/>
                  <a:pt x="225" y="262"/>
                  <a:pt x="340" y="373"/>
                </a:cubicBezTo>
                <a:lnTo>
                  <a:pt x="369" y="373"/>
                </a:lnTo>
                <a:lnTo>
                  <a:pt x="369" y="373"/>
                </a:lnTo>
                <a:cubicBezTo>
                  <a:pt x="245" y="253"/>
                  <a:pt x="121" y="129"/>
                  <a:pt x="0" y="0"/>
                </a:cubicBezTo>
              </a:path>
            </a:pathLst>
          </a:custGeom>
          <a:solidFill>
            <a:srgbClr val="E738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A8DADC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latin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4E41C-6B33-4C20-92A1-78F37E39B04E}"/>
              </a:ext>
            </a:extLst>
          </p:cNvPr>
          <p:cNvSpPr txBox="1"/>
          <p:nvPr/>
        </p:nvSpPr>
        <p:spPr>
          <a:xfrm>
            <a:off x="5968820" y="2550677"/>
            <a:ext cx="5551455" cy="34394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7250" spc="-280" dirty="0">
                <a:latin typeface="Poppins" panose="00000500000000000000" pitchFamily="2" charset="0"/>
                <a:cs typeface="Poppins" panose="00000500000000000000" pitchFamily="2" charset="0"/>
              </a:rPr>
              <a:t>SORUNUZ</a:t>
            </a:r>
          </a:p>
          <a:p>
            <a:pPr algn="l">
              <a:lnSpc>
                <a:spcPct val="100000"/>
              </a:lnSpc>
            </a:pPr>
            <a:r>
              <a:rPr lang="en-US" sz="7250" spc="-280" dirty="0">
                <a:latin typeface="Poppins" panose="00000500000000000000" pitchFamily="2" charset="0"/>
                <a:cs typeface="Poppins" panose="00000500000000000000" pitchFamily="2" charset="0"/>
              </a:rPr>
              <a:t>VAR MI</a:t>
            </a:r>
          </a:p>
          <a:p>
            <a:pPr algn="l">
              <a:lnSpc>
                <a:spcPct val="100000"/>
              </a:lnSpc>
            </a:pPr>
            <a:r>
              <a:rPr lang="en-US" sz="7250" spc="-280" dirty="0"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E32F-A229-45D7-8096-283E7A4C6708}"/>
              </a:ext>
            </a:extLst>
          </p:cNvPr>
          <p:cNvSpPr txBox="1"/>
          <p:nvPr/>
        </p:nvSpPr>
        <p:spPr>
          <a:xfrm>
            <a:off x="6118111" y="2054746"/>
            <a:ext cx="1714609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339804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Sultangazi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t>7</a:t>
            </a:fld>
            <a:endParaRPr lang="tr-TR" dirty="0"/>
          </a:p>
        </p:txBody>
      </p:sp>
      <p:sp>
        <p:nvSpPr>
          <p:cNvPr id="16" name="18 Metin kutusu"/>
          <p:cNvSpPr txBox="1"/>
          <p:nvPr/>
        </p:nvSpPr>
        <p:spPr>
          <a:xfrm>
            <a:off x="1812002" y="4818167"/>
            <a:ext cx="185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UNO kartı</a:t>
            </a:r>
          </a:p>
        </p:txBody>
      </p:sp>
      <p:sp>
        <p:nvSpPr>
          <p:cNvPr id="17" name="10 Metin kutusu"/>
          <p:cNvSpPr txBox="1"/>
          <p:nvPr/>
        </p:nvSpPr>
        <p:spPr>
          <a:xfrm>
            <a:off x="1812002" y="785796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NEDİR?</a:t>
            </a:r>
          </a:p>
        </p:txBody>
      </p:sp>
      <p:sp>
        <p:nvSpPr>
          <p:cNvPr id="19" name="14 Metin kutusu"/>
          <p:cNvSpPr txBox="1"/>
          <p:nvPr/>
        </p:nvSpPr>
        <p:spPr>
          <a:xfrm>
            <a:off x="6436596" y="2794559"/>
            <a:ext cx="4970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 kadar popüler olmasının en büyük sebebi ise kullanım kolaylığı diyebiliriz.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05" y="1441621"/>
            <a:ext cx="4647555" cy="33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3 Metin kutusu">
            <a:extLst>
              <a:ext uri="{FF2B5EF4-FFF2-40B4-BE49-F238E27FC236}">
                <a16:creationId xmlns:a16="http://schemas.microsoft.com/office/drawing/2014/main" id="{F7697F7E-F187-CD14-0465-91625E49C97C}"/>
              </a:ext>
            </a:extLst>
          </p:cNvPr>
          <p:cNvSpPr txBox="1"/>
          <p:nvPr/>
        </p:nvSpPr>
        <p:spPr>
          <a:xfrm>
            <a:off x="6066221" y="1417365"/>
            <a:ext cx="534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Programlama ve elektronik dünyasını birleştirmenin en kolay yolu olarak görünen ve bu dünyaya giriş için günümüzde en çok bu kartın kullanıldığını söylemek yanlış olmaz.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43C6E9A-EF0E-BCD5-9BA1-D566A386952B}"/>
              </a:ext>
            </a:extLst>
          </p:cNvPr>
          <p:cNvSpPr txBox="1"/>
          <p:nvPr/>
        </p:nvSpPr>
        <p:spPr>
          <a:xfrm>
            <a:off x="6066221" y="3826565"/>
            <a:ext cx="5340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Sadece bir USB kablosu ile kartı bilgisayara bağladığınızda elektronik ve programlama dünyasına birkaç dakika içinde giriş yapabilirsiniz.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55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9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6" name="10 Metin kutusu"/>
          <p:cNvSpPr txBox="1"/>
          <p:nvPr/>
        </p:nvSpPr>
        <p:spPr>
          <a:xfrm>
            <a:off x="1812002" y="785796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 Arduino?</a:t>
            </a:r>
          </a:p>
        </p:txBody>
      </p:sp>
      <p:sp>
        <p:nvSpPr>
          <p:cNvPr id="7" name="7 Metin kutusu"/>
          <p:cNvSpPr txBox="1"/>
          <p:nvPr/>
        </p:nvSpPr>
        <p:spPr>
          <a:xfrm>
            <a:off x="1812006" y="1274174"/>
            <a:ext cx="8443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Hem donanımı hem de yazılımı açık kaynaklı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Mikroişlemci bilgisi gerektirmez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Programlaması ve geliştirmesi kolay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İletişim kolaylığı ( Sadece USB bağlantısı yeterlidir)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kartları hem programlama hem de fiziksel deneme kartıdır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Windows, Linux, MacOS işletim sistemleri ile uyumlu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IDE derleyicisi ücretsiz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kartları ucuz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Uygulama örnekleri bol</a:t>
            </a:r>
          </a:p>
        </p:txBody>
      </p:sp>
      <p:sp>
        <p:nvSpPr>
          <p:cNvPr id="8" name="10 Metin kutusu"/>
          <p:cNvSpPr txBox="1"/>
          <p:nvPr/>
        </p:nvSpPr>
        <p:spPr>
          <a:xfrm>
            <a:off x="1812000" y="3859492"/>
            <a:ext cx="375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ile Neler Yapılabilir?</a:t>
            </a:r>
          </a:p>
        </p:txBody>
      </p:sp>
      <p:sp>
        <p:nvSpPr>
          <p:cNvPr id="9" name="7 Metin kutusu"/>
          <p:cNvSpPr txBox="1"/>
          <p:nvPr/>
        </p:nvSpPr>
        <p:spPr>
          <a:xfrm>
            <a:off x="1812006" y="4259602"/>
            <a:ext cx="8443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Robotik, Medikal,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Mekatronik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Mobil Uygulamalar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Kablosuz haberleşme uygulamaları (Bluetooth,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RFID)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Ev otomasyon uygulamaları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Drone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Quadcopter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GSM, GPRS uygulamaları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Uzaktan kumandalı arabalar, bilgisayar kontrollü devreler yapılabilir.</a:t>
            </a:r>
          </a:p>
        </p:txBody>
      </p:sp>
    </p:spTree>
    <p:extLst>
      <p:ext uri="{BB962C8B-B14F-4D97-AF65-F5344CB8AC3E}">
        <p14:creationId xmlns:p14="http://schemas.microsoft.com/office/powerpoint/2010/main" val="262330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Sultangazi</a:t>
            </a:r>
            <a:r>
              <a:rPr lang="tr-TR" dirty="0"/>
              <a:t> Mesleki ve Teknik Anadolu Lisesi - Kamer ŞAHİN - www.kamersahin.com.tr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C71-DE0D-4E9A-ABD6-F055FC6B713C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12" name="6 Metin kutusu"/>
          <p:cNvSpPr txBox="1"/>
          <p:nvPr/>
        </p:nvSpPr>
        <p:spPr>
          <a:xfrm>
            <a:off x="1812005" y="859401"/>
            <a:ext cx="864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Arduino ‘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nun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programlanması için kullanılan ve ücretsiz olarak dağıtılan geliştirme ve derleme platformu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IDE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ücretsizdir.</a:t>
            </a:r>
          </a:p>
        </p:txBody>
      </p:sp>
      <p:sp>
        <p:nvSpPr>
          <p:cNvPr id="13" name="8 Dikdörtgen"/>
          <p:cNvSpPr/>
          <p:nvPr/>
        </p:nvSpPr>
        <p:spPr>
          <a:xfrm>
            <a:off x="1812005" y="1627038"/>
            <a:ext cx="46411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Bir çok dil desteğinin yanında Türkçe dil desteğine de sahiptir.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Platform bağımsızdır.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Windows, MacOS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Linux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gibi işletim sistemi platformlarında çalışır.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 platform da veya buna benzer başka platformlarda yazılan,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Wiring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dilindeki program kodları bu ara yüz sayesinde Arduino kartına aktarılır.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 ara yüzden Arduino’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nun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kullanacağı seri port (sanal) ve Arduino Kartı seçilir.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Tek bir düğme ile yazılım karta aktarılır.</a:t>
            </a:r>
          </a:p>
        </p:txBody>
      </p:sp>
      <p:grpSp>
        <p:nvGrpSpPr>
          <p:cNvPr id="18" name="Grup 17"/>
          <p:cNvGrpSpPr/>
          <p:nvPr/>
        </p:nvGrpSpPr>
        <p:grpSpPr>
          <a:xfrm>
            <a:off x="6453191" y="1505729"/>
            <a:ext cx="4000528" cy="4768075"/>
            <a:chOff x="4929191" y="1505726"/>
            <a:chExt cx="4000528" cy="4768074"/>
          </a:xfrm>
        </p:grpSpPr>
        <p:pic>
          <p:nvPicPr>
            <p:cNvPr id="17" name="Resim 1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9191" y="1505726"/>
              <a:ext cx="4000528" cy="4768074"/>
            </a:xfrm>
            <a:prstGeom prst="rect">
              <a:avLst/>
            </a:prstGeom>
          </p:spPr>
        </p:pic>
        <p:sp>
          <p:nvSpPr>
            <p:cNvPr id="16" name="9 Metin kutusu"/>
            <p:cNvSpPr txBox="1"/>
            <p:nvPr/>
          </p:nvSpPr>
          <p:spPr>
            <a:xfrm>
              <a:off x="5181600" y="4423559"/>
              <a:ext cx="3441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Arduino IDE</a:t>
              </a:r>
            </a:p>
            <a:p>
              <a:pPr algn="ctr"/>
              <a:r>
                <a:rPr lang="tr-T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(Arduino yazılım ortamı)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32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1618</TotalTime>
  <Words>4587</Words>
  <Application>Microsoft Macintosh PowerPoint</Application>
  <PresentationFormat>Geniş ekran</PresentationFormat>
  <Paragraphs>582</Paragraphs>
  <Slides>67</Slides>
  <Notes>0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67</vt:i4>
      </vt:variant>
    </vt:vector>
  </HeadingPairs>
  <TitlesOfParts>
    <vt:vector size="76" baseType="lpstr">
      <vt:lpstr>Arial</vt:lpstr>
      <vt:lpstr>Arial MT</vt:lpstr>
      <vt:lpstr>Calibri</vt:lpstr>
      <vt:lpstr>Calibri Light</vt:lpstr>
      <vt:lpstr>Cambria Math</vt:lpstr>
      <vt:lpstr>Poppins</vt:lpstr>
      <vt:lpstr>Times New Roman</vt:lpstr>
      <vt:lpstr>Wingdings</vt:lpstr>
      <vt:lpstr>1_Office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MENÜLERDEN ÖRNEK UYGULAMA YÜKLEME</vt:lpstr>
      <vt:lpstr>MERHABA DÜNYA – BLİNK</vt:lpstr>
      <vt:lpstr>MERHABA DÜNYA – BLİNK</vt:lpstr>
      <vt:lpstr>MERHABA DÜNYA – BLİNK</vt:lpstr>
      <vt:lpstr>MERHABA DÜNYA – BLİNK</vt:lpstr>
      <vt:lpstr>ARDUİNO PROGRAMLAMA</vt:lpstr>
      <vt:lpstr>pinMode(); </vt:lpstr>
      <vt:lpstr>digitalWrite(); </vt:lpstr>
      <vt:lpstr>delay(); </vt:lpstr>
      <vt:lpstr>Değişken Tanımlama</vt:lpstr>
      <vt:lpstr>Değişken Nasıl Tanımlanır?</vt:lpstr>
      <vt:lpstr>PowerPoint Sunusu</vt:lpstr>
      <vt:lpstr>const ifadesinin kullanımı</vt:lpstr>
      <vt:lpstr>#define ifadesinin kullanımı</vt:lpstr>
      <vt:lpstr>digitalRead(); komutu </vt:lpstr>
      <vt:lpstr>İf – else yapısı</vt:lpstr>
      <vt:lpstr>İf – else yapısı</vt:lpstr>
      <vt:lpstr>Buton Kullanımı</vt:lpstr>
      <vt:lpstr>Buton Kullanımı</vt:lpstr>
      <vt:lpstr>Pull Up – Yukarı Çek</vt:lpstr>
      <vt:lpstr>Pull Down - Aşağı Çek</vt:lpstr>
      <vt:lpstr>PowerPoint Sunusu</vt:lpstr>
      <vt:lpstr>PowerPoint Sunusu</vt:lpstr>
    </vt:vector>
  </TitlesOfParts>
  <Company>SolidShare.Net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Kamer Şahin</dc:creator>
  <cp:lastModifiedBy>KAMER ŞAHİN</cp:lastModifiedBy>
  <cp:revision>48</cp:revision>
  <dcterms:created xsi:type="dcterms:W3CDTF">2018-10-29T18:38:04Z</dcterms:created>
  <dcterms:modified xsi:type="dcterms:W3CDTF">2022-12-26T13:15:18Z</dcterms:modified>
</cp:coreProperties>
</file>